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6" r:id="rId25"/>
    <p:sldId id="287" r:id="rId26"/>
    <p:sldId id="288" r:id="rId27"/>
    <p:sldId id="289" r:id="rId28"/>
    <p:sldId id="290" r:id="rId29"/>
    <p:sldId id="291" r:id="rId30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637" y="-41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057655"/>
            <a:ext cx="10058018" cy="56578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857500" y="3055632"/>
            <a:ext cx="4211955" cy="2444750"/>
          </a:xfrm>
          <a:custGeom>
            <a:avLst/>
            <a:gdLst/>
            <a:ahLst/>
            <a:cxnLst/>
            <a:rect l="l" t="t" r="r" b="b"/>
            <a:pathLst>
              <a:path w="4211955" h="2444750">
                <a:moveTo>
                  <a:pt x="3378708" y="1312913"/>
                </a:moveTo>
                <a:lnTo>
                  <a:pt x="3374098" y="1267320"/>
                </a:lnTo>
                <a:lnTo>
                  <a:pt x="3360915" y="1224838"/>
                </a:lnTo>
                <a:lnTo>
                  <a:pt x="3340049" y="1186395"/>
                </a:lnTo>
                <a:lnTo>
                  <a:pt x="3312414" y="1152893"/>
                </a:lnTo>
                <a:lnTo>
                  <a:pt x="3278911" y="1125258"/>
                </a:lnTo>
                <a:lnTo>
                  <a:pt x="3240468" y="1104392"/>
                </a:lnTo>
                <a:lnTo>
                  <a:pt x="3197987" y="1091209"/>
                </a:lnTo>
                <a:lnTo>
                  <a:pt x="3152394" y="1086599"/>
                </a:lnTo>
                <a:lnTo>
                  <a:pt x="1266444" y="1086599"/>
                </a:lnTo>
                <a:lnTo>
                  <a:pt x="1220838" y="1091209"/>
                </a:lnTo>
                <a:lnTo>
                  <a:pt x="1178356" y="1104392"/>
                </a:lnTo>
                <a:lnTo>
                  <a:pt x="1139913" y="1125258"/>
                </a:lnTo>
                <a:lnTo>
                  <a:pt x="1106424" y="1152893"/>
                </a:lnTo>
                <a:lnTo>
                  <a:pt x="1078776" y="1186395"/>
                </a:lnTo>
                <a:lnTo>
                  <a:pt x="1057910" y="1224838"/>
                </a:lnTo>
                <a:lnTo>
                  <a:pt x="1044727" y="1267320"/>
                </a:lnTo>
                <a:lnTo>
                  <a:pt x="1040130" y="1312913"/>
                </a:lnTo>
                <a:lnTo>
                  <a:pt x="1040130" y="2218169"/>
                </a:lnTo>
                <a:lnTo>
                  <a:pt x="1044727" y="2263775"/>
                </a:lnTo>
                <a:lnTo>
                  <a:pt x="1057910" y="2306256"/>
                </a:lnTo>
                <a:lnTo>
                  <a:pt x="1078776" y="2344699"/>
                </a:lnTo>
                <a:lnTo>
                  <a:pt x="1106424" y="2378189"/>
                </a:lnTo>
                <a:lnTo>
                  <a:pt x="1139913" y="2405837"/>
                </a:lnTo>
                <a:lnTo>
                  <a:pt x="1178356" y="2426703"/>
                </a:lnTo>
                <a:lnTo>
                  <a:pt x="1220838" y="2439886"/>
                </a:lnTo>
                <a:lnTo>
                  <a:pt x="1266444" y="2444483"/>
                </a:lnTo>
                <a:lnTo>
                  <a:pt x="3152394" y="2444483"/>
                </a:lnTo>
                <a:lnTo>
                  <a:pt x="3197987" y="2439886"/>
                </a:lnTo>
                <a:lnTo>
                  <a:pt x="3240468" y="2426703"/>
                </a:lnTo>
                <a:lnTo>
                  <a:pt x="3278911" y="2405837"/>
                </a:lnTo>
                <a:lnTo>
                  <a:pt x="3312414" y="2378189"/>
                </a:lnTo>
                <a:lnTo>
                  <a:pt x="3340049" y="2344699"/>
                </a:lnTo>
                <a:lnTo>
                  <a:pt x="3360915" y="2306256"/>
                </a:lnTo>
                <a:lnTo>
                  <a:pt x="3374098" y="2263775"/>
                </a:lnTo>
                <a:lnTo>
                  <a:pt x="3378708" y="2218169"/>
                </a:lnTo>
                <a:lnTo>
                  <a:pt x="3378708" y="1312913"/>
                </a:lnTo>
                <a:close/>
              </a:path>
              <a:path w="4211955" h="2444750">
                <a:moveTo>
                  <a:pt x="4211574" y="139446"/>
                </a:moveTo>
                <a:lnTo>
                  <a:pt x="4204449" y="95389"/>
                </a:lnTo>
                <a:lnTo>
                  <a:pt x="4184650" y="57111"/>
                </a:lnTo>
                <a:lnTo>
                  <a:pt x="4154449" y="26911"/>
                </a:lnTo>
                <a:lnTo>
                  <a:pt x="4116171" y="7112"/>
                </a:lnTo>
                <a:lnTo>
                  <a:pt x="4072128" y="0"/>
                </a:lnTo>
                <a:lnTo>
                  <a:pt x="139446" y="0"/>
                </a:lnTo>
                <a:lnTo>
                  <a:pt x="95389" y="7112"/>
                </a:lnTo>
                <a:lnTo>
                  <a:pt x="57111" y="26911"/>
                </a:lnTo>
                <a:lnTo>
                  <a:pt x="26911" y="57111"/>
                </a:lnTo>
                <a:lnTo>
                  <a:pt x="7112" y="95389"/>
                </a:lnTo>
                <a:lnTo>
                  <a:pt x="0" y="139446"/>
                </a:lnTo>
                <a:lnTo>
                  <a:pt x="0" y="698754"/>
                </a:lnTo>
                <a:lnTo>
                  <a:pt x="7112" y="742797"/>
                </a:lnTo>
                <a:lnTo>
                  <a:pt x="26911" y="781075"/>
                </a:lnTo>
                <a:lnTo>
                  <a:pt x="57111" y="811276"/>
                </a:lnTo>
                <a:lnTo>
                  <a:pt x="95389" y="831075"/>
                </a:lnTo>
                <a:lnTo>
                  <a:pt x="139446" y="838200"/>
                </a:lnTo>
                <a:lnTo>
                  <a:pt x="4072128" y="838200"/>
                </a:lnTo>
                <a:lnTo>
                  <a:pt x="4116171" y="831075"/>
                </a:lnTo>
                <a:lnTo>
                  <a:pt x="4154449" y="811276"/>
                </a:lnTo>
                <a:lnTo>
                  <a:pt x="4184650" y="781075"/>
                </a:lnTo>
                <a:lnTo>
                  <a:pt x="4204449" y="742797"/>
                </a:lnTo>
                <a:lnTo>
                  <a:pt x="4211574" y="698754"/>
                </a:lnTo>
                <a:lnTo>
                  <a:pt x="4211574" y="139446"/>
                </a:lnTo>
                <a:close/>
              </a:path>
            </a:pathLst>
          </a:custGeom>
          <a:solidFill>
            <a:srgbClr val="F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67809" y="3204463"/>
            <a:ext cx="2006600" cy="478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C1C1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2716" y="4109719"/>
            <a:ext cx="7412990" cy="93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C1C1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C1C1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C1C1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" y="1057655"/>
            <a:ext cx="10058018" cy="5657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160" y="1293876"/>
            <a:ext cx="9568079" cy="730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C1C1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95" y="1755743"/>
            <a:ext cx="7917180" cy="4545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ec.europa.eu/programmes/erasmus-plus/tools/distance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.gov.tr/anasayfa/icerikler/faydali-dokumanla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600200" y="2209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-114" dirty="0" smtClean="0">
                <a:solidFill>
                  <a:srgbClr val="164194"/>
                </a:solidFill>
                <a:latin typeface="Cambria"/>
                <a:cs typeface="Cambria"/>
              </a:rPr>
              <a:t>Uluslararası</a:t>
            </a:r>
            <a:r>
              <a:rPr lang="tr-TR" sz="3200" b="1" spc="-20" dirty="0" smtClean="0">
                <a:solidFill>
                  <a:srgbClr val="164194"/>
                </a:solidFill>
                <a:latin typeface="Cambria"/>
                <a:cs typeface="Cambria"/>
              </a:rPr>
              <a:t> </a:t>
            </a:r>
            <a:r>
              <a:rPr lang="tr-TR" sz="3200" b="1" spc="-135" dirty="0" smtClean="0">
                <a:solidFill>
                  <a:srgbClr val="164194"/>
                </a:solidFill>
                <a:latin typeface="Cambria"/>
                <a:cs typeface="Cambria"/>
              </a:rPr>
              <a:t>Kredi</a:t>
            </a:r>
            <a:r>
              <a:rPr lang="tr-TR" sz="3200" b="1" spc="-20" dirty="0" smtClean="0">
                <a:solidFill>
                  <a:srgbClr val="164194"/>
                </a:solidFill>
                <a:latin typeface="Cambria"/>
                <a:cs typeface="Cambria"/>
              </a:rPr>
              <a:t> </a:t>
            </a:r>
            <a:r>
              <a:rPr lang="tr-TR" sz="3200" b="1" spc="-120" dirty="0" smtClean="0">
                <a:solidFill>
                  <a:srgbClr val="164194"/>
                </a:solidFill>
                <a:latin typeface="Cambria"/>
                <a:cs typeface="Cambria"/>
              </a:rPr>
              <a:t>Hareketliliği</a:t>
            </a:r>
            <a:endParaRPr lang="tr-T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b="1" spc="-114" dirty="0">
                <a:solidFill>
                  <a:srgbClr val="164194"/>
                </a:solidFill>
                <a:latin typeface="Cambria"/>
                <a:cs typeface="Cambria"/>
              </a:rPr>
              <a:t>ERASMUS+ KA 171 PROJELERİ VE PROJE YAZMA REHBERİ</a:t>
            </a:r>
          </a:p>
        </p:txBody>
      </p:sp>
      <p:sp>
        <p:nvSpPr>
          <p:cNvPr id="3" name="AutoShape 4" descr="2019-2020 ERASMUS+ ÖĞRENİM HAREKETLİLİĞİ 2020 BAHAR DÖNEMİ İLANI | Erasmus  Coordinat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6721928"/>
            <a:ext cx="3676650" cy="105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657600" y="4724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ÇAĞ ÜNİVERSİTESİ</a:t>
            </a:r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ULUSLARARASI OFİS</a:t>
            </a:r>
          </a:p>
          <a:p>
            <a:pPr algn="ctr"/>
            <a:endParaRPr lang="tr-TR" b="1" dirty="0">
              <a:solidFill>
                <a:srgbClr val="0070C0"/>
              </a:solidFill>
            </a:endParaRPr>
          </a:p>
          <a:p>
            <a:pPr algn="ctr"/>
            <a:r>
              <a:rPr lang="tr-TR" sz="1600" b="1" dirty="0" smtClean="0">
                <a:solidFill>
                  <a:srgbClr val="0070C0"/>
                </a:solidFill>
              </a:rPr>
              <a:t>OCAK 2026</a:t>
            </a:r>
            <a:endParaRPr lang="tr-T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970" y="1606295"/>
            <a:ext cx="5104638" cy="794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294" rIns="0" bIns="0" rtlCol="0">
            <a:spAutoFit/>
          </a:bodyPr>
          <a:lstStyle/>
          <a:p>
            <a:pPr marL="3151505">
              <a:lnSpc>
                <a:spcPct val="100000"/>
              </a:lnSpc>
              <a:spcBef>
                <a:spcPts val="110"/>
              </a:spcBef>
            </a:pPr>
            <a:r>
              <a:rPr sz="2300" b="1" spc="-85" dirty="0">
                <a:solidFill>
                  <a:srgbClr val="000000"/>
                </a:solidFill>
                <a:latin typeface="Cambria"/>
                <a:cs typeface="Cambria"/>
              </a:rPr>
              <a:t>ÖĞRENCİ</a:t>
            </a:r>
            <a:r>
              <a:rPr sz="230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75" dirty="0">
                <a:solidFill>
                  <a:srgbClr val="000000"/>
                </a:solidFill>
                <a:latin typeface="Cambria"/>
                <a:cs typeface="Cambria"/>
              </a:rPr>
              <a:t>HAREKETLİLİĞİ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2003297"/>
            <a:ext cx="9448799" cy="3509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04620">
              <a:lnSpc>
                <a:spcPct val="100000"/>
              </a:lnSpc>
              <a:spcBef>
                <a:spcPts val="110"/>
              </a:spcBef>
            </a:pPr>
            <a:r>
              <a:rPr sz="2400" b="1" spc="-65" dirty="0">
                <a:latin typeface="Cambria"/>
                <a:cs typeface="Cambria"/>
              </a:rPr>
              <a:t>3.</a:t>
            </a:r>
            <a:r>
              <a:rPr sz="2400" b="1" spc="5" dirty="0">
                <a:latin typeface="Cambria"/>
                <a:cs typeface="Cambria"/>
              </a:rPr>
              <a:t> </a:t>
            </a:r>
            <a:r>
              <a:rPr sz="2400" b="1" spc="-114" dirty="0">
                <a:latin typeface="Cambria"/>
                <a:cs typeface="Cambria"/>
              </a:rPr>
              <a:t>Kısa</a:t>
            </a:r>
            <a:r>
              <a:rPr sz="2400" b="1" spc="-30" dirty="0">
                <a:latin typeface="Cambria"/>
                <a:cs typeface="Cambria"/>
              </a:rPr>
              <a:t> </a:t>
            </a:r>
            <a:r>
              <a:rPr sz="2400" b="1" spc="-130" dirty="0">
                <a:latin typeface="Cambria"/>
                <a:cs typeface="Cambria"/>
              </a:rPr>
              <a:t>Dönem</a:t>
            </a:r>
            <a:r>
              <a:rPr sz="2400" b="1" spc="-40" dirty="0">
                <a:latin typeface="Cambria"/>
                <a:cs typeface="Cambria"/>
              </a:rPr>
              <a:t> </a:t>
            </a:r>
            <a:r>
              <a:rPr sz="2400" b="1" spc="-140" dirty="0">
                <a:latin typeface="Cambria"/>
                <a:cs typeface="Cambria"/>
              </a:rPr>
              <a:t>Doktora</a:t>
            </a:r>
            <a:r>
              <a:rPr sz="2400" b="1" spc="-30" dirty="0">
                <a:latin typeface="Cambria"/>
                <a:cs typeface="Cambria"/>
              </a:rPr>
              <a:t> </a:t>
            </a:r>
            <a:r>
              <a:rPr sz="2400" b="1" spc="-45" dirty="0">
                <a:latin typeface="Cambria"/>
                <a:cs typeface="Cambria"/>
              </a:rPr>
              <a:t>Hareketliliği</a:t>
            </a:r>
            <a:endParaRPr sz="2400" dirty="0">
              <a:latin typeface="Cambria"/>
              <a:cs typeface="Cambria"/>
            </a:endParaRPr>
          </a:p>
          <a:p>
            <a:pPr marL="200025" marR="6350" indent="-187960">
              <a:lnSpc>
                <a:spcPts val="1600"/>
              </a:lnSpc>
              <a:spcBef>
                <a:spcPts val="2575"/>
              </a:spcBef>
              <a:buFont typeface="Arial MT"/>
              <a:buChar char="•"/>
              <a:tabLst>
                <a:tab pos="201295" algn="l"/>
                <a:tab pos="1005840" algn="l"/>
                <a:tab pos="2244725" algn="l"/>
                <a:tab pos="3218815" algn="l"/>
                <a:tab pos="4303395" algn="l"/>
                <a:tab pos="4780280" algn="l"/>
                <a:tab pos="5389245" algn="l"/>
                <a:tab pos="6217285" algn="l"/>
                <a:tab pos="6553200" algn="l"/>
                <a:tab pos="6902450" algn="l"/>
              </a:tabLst>
            </a:pPr>
            <a:r>
              <a:rPr sz="1600" spc="-10" dirty="0">
                <a:latin typeface="Cambria"/>
                <a:cs typeface="Cambria"/>
              </a:rPr>
              <a:t>Doktora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0" dirty="0">
                <a:latin typeface="Cambria"/>
                <a:cs typeface="Cambria"/>
              </a:rPr>
              <a:t>seviyesindeki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0" dirty="0">
                <a:latin typeface="Cambria"/>
                <a:cs typeface="Cambria"/>
              </a:rPr>
              <a:t>öğrenciler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0" dirty="0">
                <a:latin typeface="Cambria"/>
                <a:cs typeface="Cambria"/>
              </a:rPr>
              <a:t>yurtdışında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20" dirty="0">
                <a:latin typeface="Cambria"/>
                <a:cs typeface="Cambria"/>
              </a:rPr>
              <a:t>kısa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0" dirty="0">
                <a:latin typeface="Cambria"/>
                <a:cs typeface="Cambria"/>
              </a:rPr>
              <a:t>süreli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0" dirty="0">
                <a:latin typeface="Cambria"/>
                <a:cs typeface="Cambria"/>
              </a:rPr>
              <a:t>öğrenim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25" dirty="0">
                <a:latin typeface="Cambria"/>
                <a:cs typeface="Cambria"/>
              </a:rPr>
              <a:t>ya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25" dirty="0">
                <a:latin typeface="Cambria"/>
                <a:cs typeface="Cambria"/>
              </a:rPr>
              <a:t>da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20" dirty="0">
                <a:latin typeface="Cambria"/>
                <a:cs typeface="Cambria"/>
              </a:rPr>
              <a:t>staj 	</a:t>
            </a:r>
            <a:r>
              <a:rPr sz="1600" dirty="0">
                <a:latin typeface="Cambria"/>
                <a:cs typeface="Cambria"/>
              </a:rPr>
              <a:t>hareketliliği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gerçekleştirebilir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90"/>
              </a:spcBef>
              <a:buFont typeface="Arial MT"/>
              <a:buChar char="•"/>
            </a:pPr>
            <a:endParaRPr sz="1600" dirty="0">
              <a:latin typeface="Cambria"/>
              <a:cs typeface="Cambria"/>
            </a:endParaRPr>
          </a:p>
          <a:p>
            <a:pPr marL="200660" indent="-187960">
              <a:lnSpc>
                <a:spcPct val="100000"/>
              </a:lnSpc>
              <a:buFont typeface="Arial MT"/>
              <a:buChar char="•"/>
              <a:tabLst>
                <a:tab pos="200660" algn="l"/>
              </a:tabLst>
            </a:pPr>
            <a:r>
              <a:rPr sz="1600" dirty="0">
                <a:latin typeface="Cambria"/>
                <a:cs typeface="Cambria"/>
              </a:rPr>
              <a:t>Hareketlilik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süresi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b="1" spc="-65" dirty="0">
                <a:solidFill>
                  <a:srgbClr val="C00000"/>
                </a:solidFill>
                <a:latin typeface="Cambria"/>
                <a:cs typeface="Cambria"/>
              </a:rPr>
              <a:t>asgari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5 </a:t>
            </a:r>
            <a:r>
              <a:rPr sz="1600" b="1" spc="-40" dirty="0">
                <a:solidFill>
                  <a:srgbClr val="C00000"/>
                </a:solidFill>
                <a:latin typeface="Cambria"/>
                <a:cs typeface="Cambria"/>
              </a:rPr>
              <a:t>gün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65" dirty="0">
                <a:solidFill>
                  <a:srgbClr val="C00000"/>
                </a:solidFill>
                <a:latin typeface="Cambria"/>
                <a:cs typeface="Cambria"/>
              </a:rPr>
              <a:t>azami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Cambria"/>
                <a:cs typeface="Cambria"/>
              </a:rPr>
              <a:t>30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 gündür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75"/>
              </a:spcBef>
              <a:buFont typeface="Arial MT"/>
              <a:buChar char="•"/>
            </a:pPr>
            <a:endParaRPr sz="1600" dirty="0">
              <a:latin typeface="Cambria"/>
              <a:cs typeface="Cambria"/>
            </a:endParaRPr>
          </a:p>
          <a:p>
            <a:pPr marL="200025" marR="5080" indent="-187960">
              <a:lnSpc>
                <a:spcPts val="1610"/>
              </a:lnSpc>
              <a:buFont typeface="Arial MT"/>
              <a:buChar char="•"/>
              <a:tabLst>
                <a:tab pos="201295" algn="l"/>
              </a:tabLst>
            </a:pP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Mücbir</a:t>
            </a:r>
            <a:r>
              <a:rPr sz="1600" b="1" spc="120" dirty="0">
                <a:solidFill>
                  <a:srgbClr val="C00000"/>
                </a:solidFill>
                <a:latin typeface="Cambria"/>
                <a:cs typeface="Cambria"/>
              </a:rPr>
              <a:t>  </a:t>
            </a:r>
            <a:r>
              <a:rPr sz="1600" b="1" spc="-35" dirty="0">
                <a:solidFill>
                  <a:srgbClr val="C00000"/>
                </a:solidFill>
                <a:latin typeface="Cambria"/>
                <a:cs typeface="Cambria"/>
              </a:rPr>
              <a:t>sebepler</a:t>
            </a:r>
            <a:r>
              <a:rPr sz="1600" b="1" spc="120" dirty="0">
                <a:solidFill>
                  <a:srgbClr val="C00000"/>
                </a:solidFill>
                <a:latin typeface="Cambria"/>
                <a:cs typeface="Cambria"/>
              </a:rPr>
              <a:t> 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dışında</a:t>
            </a:r>
            <a:r>
              <a:rPr sz="1600" b="1" spc="114" dirty="0">
                <a:solidFill>
                  <a:srgbClr val="C00000"/>
                </a:solidFill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asgari</a:t>
            </a:r>
            <a:r>
              <a:rPr sz="1600" spc="13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süre</a:t>
            </a:r>
            <a:r>
              <a:rPr sz="1600" spc="12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tamamlanmadan</a:t>
            </a:r>
            <a:r>
              <a:rPr sz="1600" spc="12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öğrencilerin</a:t>
            </a:r>
            <a:r>
              <a:rPr sz="1600" spc="12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geri</a:t>
            </a:r>
            <a:r>
              <a:rPr sz="1600" spc="125" dirty="0">
                <a:latin typeface="Cambria"/>
                <a:cs typeface="Cambria"/>
              </a:rPr>
              <a:t>  </a:t>
            </a:r>
            <a:r>
              <a:rPr sz="1600" spc="-10" dirty="0">
                <a:latin typeface="Cambria"/>
                <a:cs typeface="Cambria"/>
              </a:rPr>
              <a:t>dönmesi 	</a:t>
            </a:r>
            <a:r>
              <a:rPr sz="1600" dirty="0">
                <a:latin typeface="Cambria"/>
                <a:cs typeface="Cambria"/>
              </a:rPr>
              <a:t>halinde,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faaliyet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geçersiz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sayılır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ve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hibe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ödenmez.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40"/>
              </a:spcBef>
              <a:buFont typeface="Arial MT"/>
              <a:buChar char="•"/>
            </a:pPr>
            <a:endParaRPr sz="1600" dirty="0">
              <a:latin typeface="Cambria"/>
              <a:cs typeface="Cambria"/>
            </a:endParaRPr>
          </a:p>
          <a:p>
            <a:pPr marL="200025" marR="6350" indent="-187960">
              <a:lnSpc>
                <a:spcPts val="1610"/>
              </a:lnSpc>
              <a:spcBef>
                <a:spcPts val="5"/>
              </a:spcBef>
              <a:buFont typeface="Arial MT"/>
              <a:buChar char="•"/>
              <a:tabLst>
                <a:tab pos="201295" algn="l"/>
              </a:tabLst>
            </a:pPr>
            <a:r>
              <a:rPr sz="1600" dirty="0">
                <a:latin typeface="Cambria"/>
                <a:cs typeface="Cambria"/>
              </a:rPr>
              <a:t>Kısa</a:t>
            </a:r>
            <a:r>
              <a:rPr sz="1600" spc="2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dönem</a:t>
            </a:r>
            <a:r>
              <a:rPr sz="1600" spc="2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doktora</a:t>
            </a:r>
            <a:r>
              <a:rPr sz="1600" spc="2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hareketliliği</a:t>
            </a:r>
            <a:r>
              <a:rPr sz="1600" spc="2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üzerine</a:t>
            </a:r>
            <a:r>
              <a:rPr sz="1600" spc="2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sanal</a:t>
            </a:r>
            <a:r>
              <a:rPr sz="1600" spc="2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faaliyet</a:t>
            </a:r>
            <a:r>
              <a:rPr sz="1600" spc="2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eklenerek</a:t>
            </a:r>
            <a:r>
              <a:rPr sz="1600" spc="28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karma</a:t>
            </a:r>
            <a:r>
              <a:rPr sz="1600" spc="27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hareketlilik 	</a:t>
            </a:r>
            <a:r>
              <a:rPr sz="1600" dirty="0">
                <a:latin typeface="Cambria"/>
                <a:cs typeface="Cambria"/>
              </a:rPr>
              <a:t>olarak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da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gerçekleştirilebilir</a:t>
            </a:r>
            <a:endParaRPr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9413" y="1764029"/>
            <a:ext cx="5104638" cy="794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295" rIns="0" bIns="0" rtlCol="0">
            <a:spAutoFit/>
          </a:bodyPr>
          <a:lstStyle/>
          <a:p>
            <a:pPr marL="2893060">
              <a:lnSpc>
                <a:spcPct val="100000"/>
              </a:lnSpc>
              <a:spcBef>
                <a:spcPts val="110"/>
              </a:spcBef>
            </a:pPr>
            <a:r>
              <a:rPr sz="2300" b="1" spc="-85" dirty="0">
                <a:solidFill>
                  <a:srgbClr val="000000"/>
                </a:solidFill>
                <a:latin typeface="Cambria"/>
                <a:cs typeface="Cambria"/>
              </a:rPr>
              <a:t>ÖĞRENCİ</a:t>
            </a:r>
            <a:r>
              <a:rPr sz="230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75" dirty="0">
                <a:solidFill>
                  <a:srgbClr val="000000"/>
                </a:solidFill>
                <a:latin typeface="Cambria"/>
                <a:cs typeface="Cambria"/>
              </a:rPr>
              <a:t>HAREKETLİLİĞİ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286000"/>
            <a:ext cx="9296400" cy="37149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49780">
              <a:lnSpc>
                <a:spcPct val="100000"/>
              </a:lnSpc>
              <a:spcBef>
                <a:spcPts val="110"/>
              </a:spcBef>
            </a:pPr>
            <a:r>
              <a:rPr sz="2400" b="1" spc="-65" dirty="0">
                <a:latin typeface="Cambria"/>
                <a:cs typeface="Cambria"/>
              </a:rPr>
              <a:t>4.</a:t>
            </a:r>
            <a:r>
              <a:rPr sz="2400" b="1" spc="-35" dirty="0">
                <a:latin typeface="Cambria"/>
                <a:cs typeface="Cambria"/>
              </a:rPr>
              <a:t> </a:t>
            </a:r>
            <a:r>
              <a:rPr sz="2400" b="1" spc="-140" dirty="0">
                <a:latin typeface="Cambria"/>
                <a:cs typeface="Cambria"/>
              </a:rPr>
              <a:t>Karma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Hareketlilik</a:t>
            </a:r>
            <a:endParaRPr sz="2400" dirty="0">
              <a:latin typeface="Cambria"/>
              <a:cs typeface="Cambria"/>
            </a:endParaRPr>
          </a:p>
          <a:p>
            <a:pPr marL="200025" marR="5715" indent="-187960">
              <a:lnSpc>
                <a:spcPts val="1430"/>
              </a:lnSpc>
              <a:spcBef>
                <a:spcPts val="2480"/>
              </a:spcBef>
              <a:buFont typeface="Arial MT"/>
              <a:buChar char="•"/>
              <a:tabLst>
                <a:tab pos="201295" algn="l"/>
              </a:tabLst>
            </a:pPr>
            <a:r>
              <a:rPr sz="1600" dirty="0">
                <a:latin typeface="Cambria"/>
                <a:cs typeface="Cambria"/>
              </a:rPr>
              <a:t>Uzun</a:t>
            </a:r>
            <a:r>
              <a:rPr sz="1600" spc="28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süreli</a:t>
            </a:r>
            <a:r>
              <a:rPr sz="1600" spc="3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fiziksel</a:t>
            </a:r>
            <a:r>
              <a:rPr sz="1600" spc="28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öğrenim</a:t>
            </a:r>
            <a:r>
              <a:rPr sz="1600" spc="3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ya</a:t>
            </a:r>
            <a:r>
              <a:rPr sz="1600" spc="3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da</a:t>
            </a:r>
            <a:r>
              <a:rPr sz="1600" spc="29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staj</a:t>
            </a:r>
            <a:r>
              <a:rPr sz="1600" spc="29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hareketliliğine</a:t>
            </a:r>
            <a:r>
              <a:rPr sz="1600" spc="29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katılamayan</a:t>
            </a:r>
            <a:r>
              <a:rPr sz="1600" spc="29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öğrenciler</a:t>
            </a:r>
            <a:r>
              <a:rPr sz="1600" spc="30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için 	</a:t>
            </a:r>
            <a:r>
              <a:rPr sz="1600" b="1" spc="-60" dirty="0">
                <a:solidFill>
                  <a:srgbClr val="C00000"/>
                </a:solidFill>
                <a:latin typeface="Cambria"/>
                <a:cs typeface="Cambria"/>
              </a:rPr>
              <a:t>zorunlu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60" dirty="0">
                <a:solidFill>
                  <a:srgbClr val="C00000"/>
                </a:solidFill>
                <a:latin typeface="Cambria"/>
                <a:cs typeface="Cambria"/>
              </a:rPr>
              <a:t>sanal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60" dirty="0">
                <a:solidFill>
                  <a:srgbClr val="C00000"/>
                </a:solidFill>
                <a:latin typeface="Cambria"/>
                <a:cs typeface="Cambria"/>
              </a:rPr>
              <a:t>bileşeni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olan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kısa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süreli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bir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fiziksel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hareketlik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Font typeface="Arial MT"/>
              <a:buChar char="•"/>
            </a:pPr>
            <a:endParaRPr sz="1600" dirty="0">
              <a:latin typeface="Cambria"/>
              <a:cs typeface="Cambria"/>
            </a:endParaRPr>
          </a:p>
          <a:p>
            <a:pPr marL="200660" indent="-18796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00660" algn="l"/>
              </a:tabLst>
            </a:pPr>
            <a:r>
              <a:rPr sz="1600" dirty="0">
                <a:latin typeface="Cambria"/>
                <a:cs typeface="Cambria"/>
              </a:rPr>
              <a:t>Ön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lisans,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lisans,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yüksek</a:t>
            </a:r>
            <a:r>
              <a:rPr sz="1600" spc="8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lisans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ve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doktora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kademelerinde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gerçekleştirilebilir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600" dirty="0">
              <a:latin typeface="Cambria"/>
              <a:cs typeface="Cambria"/>
            </a:endParaRPr>
          </a:p>
          <a:p>
            <a:pPr marL="295275" indent="-2825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5275" algn="l"/>
              </a:tabLst>
            </a:pPr>
            <a:r>
              <a:rPr sz="1600" b="1" i="1" spc="-105" dirty="0">
                <a:latin typeface="Cambria"/>
                <a:cs typeface="Cambria"/>
              </a:rPr>
              <a:t>Yurtdışında</a:t>
            </a:r>
            <a:r>
              <a:rPr sz="1600" b="1" i="1" spc="-50" dirty="0">
                <a:latin typeface="Cambria"/>
                <a:cs typeface="Cambria"/>
              </a:rPr>
              <a:t> </a:t>
            </a:r>
            <a:r>
              <a:rPr sz="1600" b="1" i="1" spc="-90" dirty="0">
                <a:latin typeface="Cambria"/>
                <a:cs typeface="Cambria"/>
              </a:rPr>
              <a:t>uzun</a:t>
            </a:r>
            <a:r>
              <a:rPr sz="1600" b="1" i="1" spc="-45" dirty="0">
                <a:latin typeface="Cambria"/>
                <a:cs typeface="Cambria"/>
              </a:rPr>
              <a:t> </a:t>
            </a:r>
            <a:r>
              <a:rPr sz="1600" b="1" i="1" spc="-85" dirty="0">
                <a:latin typeface="Cambria"/>
                <a:cs typeface="Cambria"/>
              </a:rPr>
              <a:t>süre</a:t>
            </a:r>
            <a:r>
              <a:rPr sz="1600" b="1" i="1" spc="-45" dirty="0">
                <a:latin typeface="Cambria"/>
                <a:cs typeface="Cambria"/>
              </a:rPr>
              <a:t> </a:t>
            </a:r>
            <a:r>
              <a:rPr sz="1600" b="1" i="1" spc="-114" dirty="0">
                <a:latin typeface="Cambria"/>
                <a:cs typeface="Cambria"/>
              </a:rPr>
              <a:t>kalınan</a:t>
            </a:r>
            <a:r>
              <a:rPr sz="1600" b="1" i="1" spc="-40" dirty="0">
                <a:latin typeface="Cambria"/>
                <a:cs typeface="Cambria"/>
              </a:rPr>
              <a:t> </a:t>
            </a:r>
            <a:r>
              <a:rPr sz="1600" b="1" i="1" spc="-145" dirty="0">
                <a:latin typeface="Cambria"/>
                <a:cs typeface="Cambria"/>
              </a:rPr>
              <a:t>karma</a:t>
            </a:r>
            <a:r>
              <a:rPr sz="1600" b="1" i="1" spc="-40" dirty="0">
                <a:latin typeface="Cambria"/>
                <a:cs typeface="Cambria"/>
              </a:rPr>
              <a:t> </a:t>
            </a:r>
            <a:r>
              <a:rPr sz="1600" b="1" i="1" spc="-90" dirty="0">
                <a:latin typeface="Cambria"/>
                <a:cs typeface="Cambria"/>
              </a:rPr>
              <a:t>hareketlilik:</a:t>
            </a:r>
            <a:r>
              <a:rPr sz="1600" b="1" i="1" spc="-20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öğrenim</a:t>
            </a:r>
            <a:r>
              <a:rPr sz="1600" i="1" spc="-1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ve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staj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öğrencileri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için</a:t>
            </a:r>
            <a:endParaRPr sz="1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600" dirty="0">
                <a:latin typeface="Cambria"/>
                <a:cs typeface="Cambria"/>
              </a:rPr>
              <a:t>yurtdışında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asgari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2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ay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ve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azami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12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ay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fiziksel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hareketlilik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300" dirty="0">
                <a:latin typeface="Cambria"/>
                <a:cs typeface="Cambria"/>
              </a:rPr>
              <a:t>+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sanal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öğrenme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1600" dirty="0">
              <a:latin typeface="Cambria"/>
              <a:cs typeface="Cambria"/>
            </a:endParaRPr>
          </a:p>
          <a:p>
            <a:pPr marL="12700" marR="5080" indent="185420">
              <a:lnSpc>
                <a:spcPct val="76500"/>
              </a:lnSpc>
              <a:buFont typeface="Cambria"/>
              <a:buAutoNum type="arabicPeriod" startAt="2"/>
              <a:tabLst>
                <a:tab pos="198120" algn="l"/>
              </a:tabLst>
            </a:pPr>
            <a:r>
              <a:rPr sz="1600" b="1" spc="-70" dirty="0">
                <a:latin typeface="Cambria"/>
                <a:cs typeface="Cambria"/>
              </a:rPr>
              <a:t>Yurtdışında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60" dirty="0">
                <a:latin typeface="Cambria"/>
                <a:cs typeface="Cambria"/>
              </a:rPr>
              <a:t>kısa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65" dirty="0">
                <a:latin typeface="Cambria"/>
                <a:cs typeface="Cambria"/>
              </a:rPr>
              <a:t>süre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80" dirty="0">
                <a:latin typeface="Cambria"/>
                <a:cs typeface="Cambria"/>
              </a:rPr>
              <a:t>kalınan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85" dirty="0">
                <a:latin typeface="Cambria"/>
                <a:cs typeface="Cambria"/>
              </a:rPr>
              <a:t>karma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70" dirty="0">
                <a:latin typeface="Cambria"/>
                <a:cs typeface="Cambria"/>
              </a:rPr>
              <a:t>hareketlilik: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öğrenim,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staj</a:t>
            </a:r>
            <a:r>
              <a:rPr sz="1600" i="1" spc="32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ve </a:t>
            </a:r>
            <a:r>
              <a:rPr sz="1600" i="1" spc="-25" dirty="0">
                <a:latin typeface="Cambria"/>
                <a:cs typeface="Cambria"/>
              </a:rPr>
              <a:t>doktora</a:t>
            </a:r>
            <a:r>
              <a:rPr sz="1600" i="1" spc="-1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öğrencileri </a:t>
            </a:r>
            <a:r>
              <a:rPr sz="1600" i="1" spc="-20" dirty="0">
                <a:latin typeface="Cambria"/>
                <a:cs typeface="Cambria"/>
              </a:rPr>
              <a:t>için</a:t>
            </a:r>
            <a:endParaRPr sz="1600" dirty="0">
              <a:latin typeface="Cambria"/>
              <a:cs typeface="Cambria"/>
            </a:endParaRPr>
          </a:p>
          <a:p>
            <a:pPr marL="12700" marR="6985">
              <a:lnSpc>
                <a:spcPct val="79700"/>
              </a:lnSpc>
              <a:spcBef>
                <a:spcPts val="844"/>
              </a:spcBef>
            </a:pPr>
            <a:r>
              <a:rPr sz="1600" dirty="0">
                <a:latin typeface="Cambria"/>
                <a:cs typeface="Cambria"/>
              </a:rPr>
              <a:t>yurtdışında</a:t>
            </a:r>
            <a:r>
              <a:rPr sz="1600" spc="2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asgari</a:t>
            </a:r>
            <a:r>
              <a:rPr sz="1600" spc="2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5</a:t>
            </a:r>
            <a:r>
              <a:rPr sz="1600" spc="2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gün</a:t>
            </a:r>
            <a:r>
              <a:rPr sz="1600" spc="2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ve</a:t>
            </a:r>
            <a:r>
              <a:rPr sz="1600" spc="2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azami</a:t>
            </a:r>
            <a:r>
              <a:rPr sz="1600" spc="2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30</a:t>
            </a:r>
            <a:r>
              <a:rPr sz="1600" spc="2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gün</a:t>
            </a:r>
            <a:r>
              <a:rPr sz="1600" spc="210" dirty="0">
                <a:latin typeface="Cambria"/>
                <a:cs typeface="Cambria"/>
              </a:rPr>
              <a:t> </a:t>
            </a:r>
            <a:r>
              <a:rPr sz="1600" spc="300" dirty="0">
                <a:latin typeface="Cambria"/>
                <a:cs typeface="Cambria"/>
              </a:rPr>
              <a:t>+</a:t>
            </a:r>
            <a:r>
              <a:rPr sz="1600" spc="2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sanal</a:t>
            </a:r>
            <a:r>
              <a:rPr sz="1600" spc="2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öğrenmek</a:t>
            </a:r>
            <a:r>
              <a:rPr sz="1600" spc="2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(</a:t>
            </a:r>
            <a:r>
              <a:rPr sz="1400" i="1" dirty="0">
                <a:latin typeface="Cambria"/>
                <a:cs typeface="Cambria"/>
              </a:rPr>
              <a:t>öncelikli</a:t>
            </a:r>
            <a:r>
              <a:rPr sz="1400" i="1" spc="95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olarak</a:t>
            </a:r>
            <a:r>
              <a:rPr sz="1400" i="1" spc="9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uzun</a:t>
            </a:r>
            <a:r>
              <a:rPr sz="1400" i="1" spc="9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dönem </a:t>
            </a:r>
            <a:r>
              <a:rPr sz="1400" i="1" dirty="0">
                <a:latin typeface="Cambria"/>
                <a:cs typeface="Cambria"/>
              </a:rPr>
              <a:t>fiziksel </a:t>
            </a:r>
            <a:r>
              <a:rPr sz="1400" i="1" spc="-20" dirty="0">
                <a:latin typeface="Cambria"/>
                <a:cs typeface="Cambria"/>
              </a:rPr>
              <a:t>hareketliliğe</a:t>
            </a:r>
            <a:r>
              <a:rPr sz="1400" i="1" spc="20" dirty="0">
                <a:latin typeface="Cambria"/>
                <a:cs typeface="Cambria"/>
              </a:rPr>
              <a:t> </a:t>
            </a:r>
            <a:r>
              <a:rPr sz="1400" i="1" spc="-40" dirty="0">
                <a:latin typeface="Cambria"/>
                <a:cs typeface="Cambria"/>
              </a:rPr>
              <a:t>katılamayacak</a:t>
            </a:r>
            <a:r>
              <a:rPr sz="1400" i="1" spc="1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öğrencilere</a:t>
            </a:r>
            <a:r>
              <a:rPr sz="1400" i="1" spc="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yöneliktir)</a:t>
            </a:r>
            <a:endParaRPr sz="1400" dirty="0">
              <a:latin typeface="Cambria"/>
              <a:cs typeface="Cambri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970" y="1747265"/>
            <a:ext cx="5104638" cy="794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502" rIns="0" bIns="0" rtlCol="0">
            <a:spAutoFit/>
          </a:bodyPr>
          <a:lstStyle/>
          <a:p>
            <a:pPr marL="3151505">
              <a:lnSpc>
                <a:spcPct val="100000"/>
              </a:lnSpc>
              <a:spcBef>
                <a:spcPts val="110"/>
              </a:spcBef>
            </a:pPr>
            <a:r>
              <a:rPr sz="2300" b="1" spc="-85" dirty="0">
                <a:solidFill>
                  <a:srgbClr val="000000"/>
                </a:solidFill>
                <a:latin typeface="Cambria"/>
                <a:cs typeface="Cambria"/>
              </a:rPr>
              <a:t>ÖĞRENCİ</a:t>
            </a:r>
            <a:r>
              <a:rPr sz="230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75" dirty="0">
                <a:solidFill>
                  <a:srgbClr val="000000"/>
                </a:solidFill>
                <a:latin typeface="Cambria"/>
                <a:cs typeface="Cambria"/>
              </a:rPr>
              <a:t>HAREKETLİLİĞİ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1883" y="2247380"/>
            <a:ext cx="7202805" cy="3129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10080">
              <a:lnSpc>
                <a:spcPct val="100000"/>
              </a:lnSpc>
              <a:spcBef>
                <a:spcPts val="110"/>
              </a:spcBef>
            </a:pPr>
            <a:r>
              <a:rPr sz="2300" b="1" spc="-60" dirty="0">
                <a:latin typeface="Cambria"/>
                <a:cs typeface="Cambria"/>
              </a:rPr>
              <a:t>5.</a:t>
            </a:r>
            <a:r>
              <a:rPr sz="2300" b="1" spc="25" dirty="0">
                <a:latin typeface="Cambria"/>
                <a:cs typeface="Cambria"/>
              </a:rPr>
              <a:t> </a:t>
            </a:r>
            <a:r>
              <a:rPr sz="2300" b="1" spc="-120" dirty="0">
                <a:latin typeface="Cambria"/>
                <a:cs typeface="Cambria"/>
              </a:rPr>
              <a:t>Birleştirilmiş</a:t>
            </a:r>
            <a:r>
              <a:rPr sz="2300" b="1" spc="-5" dirty="0">
                <a:latin typeface="Cambria"/>
                <a:cs typeface="Cambria"/>
              </a:rPr>
              <a:t> </a:t>
            </a:r>
            <a:r>
              <a:rPr sz="2300" b="1" spc="-10" dirty="0">
                <a:latin typeface="Cambria"/>
                <a:cs typeface="Cambria"/>
              </a:rPr>
              <a:t>Faaliyet</a:t>
            </a:r>
            <a:endParaRPr sz="2300">
              <a:latin typeface="Cambria"/>
              <a:cs typeface="Cambria"/>
            </a:endParaRPr>
          </a:p>
          <a:p>
            <a:pPr marL="200660" indent="-187960">
              <a:lnSpc>
                <a:spcPct val="100000"/>
              </a:lnSpc>
              <a:spcBef>
                <a:spcPts val="2145"/>
              </a:spcBef>
              <a:buFont typeface="Arial MT"/>
              <a:buChar char="•"/>
              <a:tabLst>
                <a:tab pos="200660" algn="l"/>
              </a:tabLst>
            </a:pPr>
            <a:r>
              <a:rPr sz="1450" dirty="0">
                <a:latin typeface="Cambria"/>
                <a:cs typeface="Cambria"/>
              </a:rPr>
              <a:t>Öğrenim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staj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hareketliliğinin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birlikte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gerçekleştirildiği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faaliyet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20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660" indent="-187960">
              <a:lnSpc>
                <a:spcPct val="100000"/>
              </a:lnSpc>
              <a:buFont typeface="Arial MT"/>
              <a:buChar char="•"/>
              <a:tabLst>
                <a:tab pos="200660" algn="l"/>
              </a:tabLst>
            </a:pPr>
            <a:r>
              <a:rPr sz="1450" dirty="0">
                <a:latin typeface="Cambria"/>
                <a:cs typeface="Cambria"/>
              </a:rPr>
              <a:t>Birleşik</a:t>
            </a:r>
            <a:r>
              <a:rPr sz="1450" spc="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20" dirty="0">
                <a:latin typeface="Cambria"/>
                <a:cs typeface="Cambria"/>
              </a:rPr>
              <a:t> </a:t>
            </a:r>
            <a:r>
              <a:rPr sz="1450" b="1" spc="-60" dirty="0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sz="145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30" dirty="0">
                <a:solidFill>
                  <a:srgbClr val="C00000"/>
                </a:solidFill>
                <a:latin typeface="Cambria"/>
                <a:cs typeface="Cambria"/>
              </a:rPr>
              <a:t>az</a:t>
            </a:r>
            <a:r>
              <a:rPr sz="145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2</a:t>
            </a:r>
            <a:r>
              <a:rPr sz="145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65" dirty="0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sz="145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60" dirty="0">
                <a:solidFill>
                  <a:srgbClr val="C00000"/>
                </a:solidFill>
                <a:latin typeface="Cambria"/>
                <a:cs typeface="Cambria"/>
              </a:rPr>
              <a:t>fazla</a:t>
            </a:r>
            <a:r>
              <a:rPr sz="145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5" dirty="0">
                <a:solidFill>
                  <a:srgbClr val="C00000"/>
                </a:solidFill>
                <a:latin typeface="Cambria"/>
                <a:cs typeface="Cambria"/>
              </a:rPr>
              <a:t>12</a:t>
            </a:r>
            <a:r>
              <a:rPr sz="145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70" dirty="0">
                <a:solidFill>
                  <a:srgbClr val="C00000"/>
                </a:solidFill>
                <a:latin typeface="Cambria"/>
                <a:cs typeface="Cambria"/>
              </a:rPr>
              <a:t>ay</a:t>
            </a:r>
            <a:r>
              <a:rPr sz="145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sürebilir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85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025" marR="5080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Staj</a:t>
            </a:r>
            <a:r>
              <a:rPr sz="1450" spc="3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3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öğrenim</a:t>
            </a:r>
            <a:r>
              <a:rPr sz="1450" spc="3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hareketliliği</a:t>
            </a:r>
            <a:r>
              <a:rPr sz="1450" spc="3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aynı</a:t>
            </a:r>
            <a:r>
              <a:rPr sz="1450" spc="38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kurumda</a:t>
            </a:r>
            <a:r>
              <a:rPr sz="1450" spc="3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gerçekleşebilir</a:t>
            </a:r>
            <a:r>
              <a:rPr sz="1450" spc="3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ya</a:t>
            </a:r>
            <a:r>
              <a:rPr sz="1450" spc="3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da</a:t>
            </a:r>
            <a:r>
              <a:rPr sz="1450" spc="3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farklı</a:t>
            </a:r>
            <a:r>
              <a:rPr sz="1450" spc="37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kurumlarda 	gerçekleşebilir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025" marR="5715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Öğrenci</a:t>
            </a:r>
            <a:r>
              <a:rPr sz="1450" spc="459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faaliyete</a:t>
            </a:r>
            <a:r>
              <a:rPr sz="1450" spc="459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başlamadan</a:t>
            </a:r>
            <a:r>
              <a:rPr sz="1450" spc="45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önce,</a:t>
            </a:r>
            <a:r>
              <a:rPr sz="1450" spc="4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öğrencinin</a:t>
            </a:r>
            <a:r>
              <a:rPr sz="1450" spc="45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öğrenim</a:t>
            </a:r>
            <a:r>
              <a:rPr sz="1450" spc="4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4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stajını</a:t>
            </a:r>
            <a:r>
              <a:rPr sz="1450" spc="4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birlikte</a:t>
            </a:r>
            <a:r>
              <a:rPr sz="1450" spc="46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yapacak 	</a:t>
            </a:r>
            <a:r>
              <a:rPr sz="1450" dirty="0">
                <a:latin typeface="Cambria"/>
                <a:cs typeface="Cambria"/>
              </a:rPr>
              <a:t>şekilde</a:t>
            </a:r>
            <a:r>
              <a:rPr sz="1450" spc="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planlanmalı</a:t>
            </a:r>
            <a:r>
              <a:rPr sz="1450" spc="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b="1" spc="-60" dirty="0">
                <a:solidFill>
                  <a:srgbClr val="C00000"/>
                </a:solidFill>
                <a:latin typeface="Cambria"/>
                <a:cs typeface="Cambria"/>
              </a:rPr>
              <a:t>öğrenim</a:t>
            </a:r>
            <a:r>
              <a:rPr sz="145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60" dirty="0">
                <a:solidFill>
                  <a:srgbClr val="C00000"/>
                </a:solidFill>
                <a:latin typeface="Cambria"/>
                <a:cs typeface="Cambria"/>
              </a:rPr>
              <a:t>anlaşması</a:t>
            </a:r>
            <a:r>
              <a:rPr sz="145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65" dirty="0">
                <a:solidFill>
                  <a:srgbClr val="C00000"/>
                </a:solidFill>
                <a:latin typeface="Cambria"/>
                <a:cs typeface="Cambria"/>
              </a:rPr>
              <a:t>bu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65" dirty="0">
                <a:solidFill>
                  <a:srgbClr val="C00000"/>
                </a:solidFill>
                <a:latin typeface="Cambria"/>
                <a:cs typeface="Cambria"/>
              </a:rPr>
              <a:t>şekilde</a:t>
            </a:r>
            <a:r>
              <a:rPr sz="145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C00000"/>
                </a:solidFill>
                <a:latin typeface="Cambria"/>
                <a:cs typeface="Cambria"/>
              </a:rPr>
              <a:t>düzenlenmeli</a:t>
            </a:r>
            <a:endParaRPr sz="1450">
              <a:latin typeface="Cambria"/>
              <a:cs typeface="Cambri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970" y="1606295"/>
            <a:ext cx="5079491" cy="748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3043555">
              <a:lnSpc>
                <a:spcPct val="100000"/>
              </a:lnSpc>
              <a:spcBef>
                <a:spcPts val="110"/>
              </a:spcBef>
            </a:pPr>
            <a:r>
              <a:rPr sz="2300" b="1" spc="-70" dirty="0">
                <a:solidFill>
                  <a:srgbClr val="000000"/>
                </a:solidFill>
                <a:latin typeface="Cambria"/>
                <a:cs typeface="Cambria"/>
              </a:rPr>
              <a:t>PERSONEL</a:t>
            </a:r>
            <a:r>
              <a:rPr sz="2300" b="1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80" dirty="0">
                <a:solidFill>
                  <a:srgbClr val="000000"/>
                </a:solidFill>
                <a:latin typeface="Cambria"/>
                <a:cs typeface="Cambria"/>
              </a:rPr>
              <a:t>HAREKETLİLİĞİ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712" y="2083550"/>
            <a:ext cx="8598535" cy="3587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5505">
              <a:lnSpc>
                <a:spcPct val="100000"/>
              </a:lnSpc>
              <a:spcBef>
                <a:spcPts val="110"/>
              </a:spcBef>
            </a:pPr>
            <a:r>
              <a:rPr sz="2300" b="1" spc="-65" dirty="0">
                <a:latin typeface="Cambria"/>
                <a:cs typeface="Cambria"/>
              </a:rPr>
              <a:t>1.</a:t>
            </a:r>
            <a:r>
              <a:rPr sz="2300" b="1" dirty="0">
                <a:latin typeface="Cambria"/>
                <a:cs typeface="Cambria"/>
              </a:rPr>
              <a:t> </a:t>
            </a:r>
            <a:r>
              <a:rPr sz="2300" b="1" spc="-125" dirty="0">
                <a:latin typeface="Cambria"/>
                <a:cs typeface="Cambria"/>
              </a:rPr>
              <a:t>Personel</a:t>
            </a:r>
            <a:r>
              <a:rPr sz="2300" b="1" spc="-15" dirty="0">
                <a:latin typeface="Cambria"/>
                <a:cs typeface="Cambria"/>
              </a:rPr>
              <a:t> </a:t>
            </a:r>
            <a:r>
              <a:rPr sz="2300" b="1" spc="-114" dirty="0">
                <a:latin typeface="Cambria"/>
                <a:cs typeface="Cambria"/>
              </a:rPr>
              <a:t>Ders</a:t>
            </a:r>
            <a:r>
              <a:rPr sz="2300" b="1" spc="-25" dirty="0">
                <a:latin typeface="Cambria"/>
                <a:cs typeface="Cambria"/>
              </a:rPr>
              <a:t> </a:t>
            </a:r>
            <a:r>
              <a:rPr sz="2300" b="1" spc="-165" dirty="0">
                <a:latin typeface="Cambria"/>
                <a:cs typeface="Cambria"/>
              </a:rPr>
              <a:t>Verme</a:t>
            </a:r>
            <a:r>
              <a:rPr sz="2300" b="1" spc="-25" dirty="0">
                <a:latin typeface="Cambria"/>
                <a:cs typeface="Cambria"/>
              </a:rPr>
              <a:t> </a:t>
            </a:r>
            <a:r>
              <a:rPr sz="2300" b="1" spc="-45" dirty="0">
                <a:latin typeface="Cambria"/>
                <a:cs typeface="Cambria"/>
              </a:rPr>
              <a:t>Hareketliliği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mbria"/>
              <a:cs typeface="Cambria"/>
            </a:endParaRPr>
          </a:p>
          <a:p>
            <a:pPr marL="200025" marR="8255" indent="-187960">
              <a:lnSpc>
                <a:spcPts val="1600"/>
              </a:lnSpc>
              <a:spcBef>
                <a:spcPts val="5"/>
              </a:spcBef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Ders</a:t>
            </a:r>
            <a:r>
              <a:rPr sz="1450" spc="10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vermekle</a:t>
            </a:r>
            <a:r>
              <a:rPr sz="1450" spc="10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yükümlü</a:t>
            </a:r>
            <a:r>
              <a:rPr sz="1450" spc="9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</a:t>
            </a:r>
            <a:r>
              <a:rPr sz="1450" spc="10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personelin,</a:t>
            </a:r>
            <a:r>
              <a:rPr sz="1450" spc="10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seyahat</a:t>
            </a:r>
            <a:r>
              <a:rPr sz="1450" spc="9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hariç</a:t>
            </a:r>
            <a:r>
              <a:rPr sz="1450" spc="90" dirty="0"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sz="1450" b="1" spc="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az</a:t>
            </a:r>
            <a:r>
              <a:rPr sz="1450" b="1" spc="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5" dirty="0">
                <a:solidFill>
                  <a:srgbClr val="C00000"/>
                </a:solidFill>
                <a:latin typeface="Cambria"/>
                <a:cs typeface="Cambria"/>
              </a:rPr>
              <a:t>ardışık</a:t>
            </a:r>
            <a:r>
              <a:rPr sz="1450" b="1" spc="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1450" b="1" spc="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C00000"/>
                </a:solidFill>
                <a:latin typeface="Cambria"/>
                <a:cs typeface="Cambria"/>
              </a:rPr>
              <a:t>gün</a:t>
            </a:r>
            <a:r>
              <a:rPr sz="1450" b="1" spc="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(hafta</a:t>
            </a:r>
            <a:r>
              <a:rPr sz="1450" spc="9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sonu</a:t>
            </a:r>
            <a:r>
              <a:rPr sz="1450" spc="9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tatilleri</a:t>
            </a:r>
            <a:r>
              <a:rPr sz="1450" spc="9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ardışıklığı 	</a:t>
            </a:r>
            <a:r>
              <a:rPr sz="1450" dirty="0">
                <a:latin typeface="Cambria"/>
                <a:cs typeface="Cambria"/>
              </a:rPr>
              <a:t>bozmaz)</a:t>
            </a:r>
            <a:r>
              <a:rPr sz="1450" spc="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b="1" spc="-60" dirty="0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5" dirty="0">
                <a:solidFill>
                  <a:srgbClr val="C00000"/>
                </a:solidFill>
                <a:latin typeface="Cambria"/>
                <a:cs typeface="Cambria"/>
              </a:rPr>
              <a:t>fazla</a:t>
            </a:r>
            <a:r>
              <a:rPr sz="145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2</a:t>
            </a:r>
            <a:r>
              <a:rPr sz="145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60" dirty="0">
                <a:solidFill>
                  <a:srgbClr val="C00000"/>
                </a:solidFill>
                <a:latin typeface="Cambria"/>
                <a:cs typeface="Cambria"/>
              </a:rPr>
              <a:t>ay</a:t>
            </a:r>
            <a:r>
              <a:rPr sz="145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süreyle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ders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vermesi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faaliyeti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025" marR="6350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Gün</a:t>
            </a:r>
            <a:r>
              <a:rPr sz="1450" spc="1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tabanlı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faaliyettir,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yalnızca</a:t>
            </a:r>
            <a:r>
              <a:rPr sz="1450" spc="1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ders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verme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faaliyetinin</a:t>
            </a:r>
            <a:r>
              <a:rPr sz="1450" spc="1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yürütüldüğü</a:t>
            </a:r>
            <a:r>
              <a:rPr sz="1450" spc="1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günler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ile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varsa</a:t>
            </a:r>
            <a:r>
              <a:rPr sz="1450" spc="1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seyahat</a:t>
            </a:r>
            <a:r>
              <a:rPr sz="1450" spc="12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günleri 	</a:t>
            </a:r>
            <a:r>
              <a:rPr sz="1450" dirty="0">
                <a:latin typeface="Cambria"/>
                <a:cs typeface="Cambria"/>
              </a:rPr>
              <a:t>için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hibe</a:t>
            </a:r>
            <a:r>
              <a:rPr sz="1450" spc="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ödemesi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yapılır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025" marR="5080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1450" b="1" spc="3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30" dirty="0">
                <a:solidFill>
                  <a:srgbClr val="C00000"/>
                </a:solidFill>
                <a:latin typeface="Cambria"/>
                <a:cs typeface="Cambria"/>
              </a:rPr>
              <a:t>günlük</a:t>
            </a:r>
            <a:r>
              <a:rPr sz="1450" b="1" spc="3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bir</a:t>
            </a:r>
            <a:r>
              <a:rPr sz="1450" b="1" spc="3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0" dirty="0">
                <a:solidFill>
                  <a:srgbClr val="C00000"/>
                </a:solidFill>
                <a:latin typeface="Cambria"/>
                <a:cs typeface="Cambria"/>
              </a:rPr>
              <a:t>faaliyetin</a:t>
            </a:r>
            <a:r>
              <a:rPr sz="1450" b="1" spc="3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geçerli</a:t>
            </a:r>
            <a:r>
              <a:rPr sz="1450" spc="3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</a:t>
            </a:r>
            <a:r>
              <a:rPr sz="1450" spc="3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3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olarak</a:t>
            </a:r>
            <a:r>
              <a:rPr sz="1450" spc="3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değerlendirilebilmesi</a:t>
            </a:r>
            <a:r>
              <a:rPr sz="1450" spc="3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için</a:t>
            </a:r>
            <a:r>
              <a:rPr sz="1450" spc="300" dirty="0"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sz="1450" b="1" spc="3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az</a:t>
            </a:r>
            <a:r>
              <a:rPr sz="1450" b="1" spc="3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8</a:t>
            </a:r>
            <a:r>
              <a:rPr sz="1450" b="1" spc="3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ders</a:t>
            </a:r>
            <a:r>
              <a:rPr sz="1450" b="1" spc="3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C00000"/>
                </a:solidFill>
                <a:latin typeface="Cambria"/>
                <a:cs typeface="Cambria"/>
              </a:rPr>
              <a:t>saati</a:t>
            </a:r>
            <a:r>
              <a:rPr sz="1450" b="1" spc="3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20" dirty="0">
                <a:solidFill>
                  <a:srgbClr val="C00000"/>
                </a:solidFill>
                <a:latin typeface="Cambria"/>
                <a:cs typeface="Cambria"/>
              </a:rPr>
              <a:t>ders 	</a:t>
            </a:r>
            <a:r>
              <a:rPr sz="1450" b="1" spc="-65" dirty="0">
                <a:solidFill>
                  <a:srgbClr val="C00000"/>
                </a:solidFill>
                <a:latin typeface="Cambria"/>
                <a:cs typeface="Cambria"/>
              </a:rPr>
              <a:t>verilmesi</a:t>
            </a:r>
            <a:r>
              <a:rPr sz="145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zorunludur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5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025" marR="5715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Asgari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b="1" spc="-65" dirty="0">
                <a:latin typeface="Cambria"/>
                <a:cs typeface="Cambria"/>
              </a:rPr>
              <a:t>faaliyet</a:t>
            </a:r>
            <a:r>
              <a:rPr sz="1450" b="1" spc="55" dirty="0">
                <a:latin typeface="Cambria"/>
                <a:cs typeface="Cambria"/>
              </a:rPr>
              <a:t> </a:t>
            </a:r>
            <a:r>
              <a:rPr sz="1450" b="1" spc="-65" dirty="0">
                <a:latin typeface="Cambria"/>
                <a:cs typeface="Cambria"/>
              </a:rPr>
              <a:t>süresinin</a:t>
            </a:r>
            <a:r>
              <a:rPr sz="1450" b="1" spc="45" dirty="0">
                <a:latin typeface="Cambria"/>
                <a:cs typeface="Cambria"/>
              </a:rPr>
              <a:t> </a:t>
            </a:r>
            <a:r>
              <a:rPr sz="1450" b="1" spc="-60" dirty="0">
                <a:latin typeface="Cambria"/>
                <a:cs typeface="Cambria"/>
              </a:rPr>
              <a:t>dışındaki</a:t>
            </a:r>
            <a:r>
              <a:rPr sz="1450" b="1" spc="45" dirty="0">
                <a:latin typeface="Cambria"/>
                <a:cs typeface="Cambria"/>
              </a:rPr>
              <a:t> </a:t>
            </a:r>
            <a:r>
              <a:rPr sz="1450" b="1" spc="-45" dirty="0">
                <a:latin typeface="Cambria"/>
                <a:cs typeface="Cambria"/>
              </a:rPr>
              <a:t>bir</a:t>
            </a:r>
            <a:r>
              <a:rPr sz="1450" b="1" spc="45" dirty="0">
                <a:latin typeface="Cambria"/>
                <a:cs typeface="Cambria"/>
              </a:rPr>
              <a:t> </a:t>
            </a:r>
            <a:r>
              <a:rPr sz="1450" b="1" spc="-60" dirty="0">
                <a:latin typeface="Cambria"/>
                <a:cs typeface="Cambria"/>
              </a:rPr>
              <a:t>faaliyet</a:t>
            </a:r>
            <a:r>
              <a:rPr sz="1450" b="1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(mücbir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sebep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olmaksızın)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b="1" spc="-45" dirty="0">
                <a:latin typeface="Cambria"/>
                <a:cs typeface="Cambria"/>
              </a:rPr>
              <a:t>geçersiz</a:t>
            </a:r>
            <a:r>
              <a:rPr sz="1450" b="1" spc="4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sayılır</a:t>
            </a:r>
            <a:r>
              <a:rPr sz="1450" spc="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hibe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ödemesi 	gerçekleşmez</a:t>
            </a:r>
            <a:endParaRPr sz="1450">
              <a:latin typeface="Cambria"/>
              <a:cs typeface="Cambri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738120"/>
            <a:ext cx="2176399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00660" algn="l"/>
                <a:tab pos="1181100" algn="l"/>
              </a:tabLst>
            </a:pPr>
            <a:r>
              <a:rPr sz="1450" spc="-10" dirty="0">
                <a:latin typeface="Cambria"/>
                <a:cs typeface="Cambria"/>
              </a:rPr>
              <a:t>Konferans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katılımları</a:t>
            </a:r>
            <a:endParaRPr sz="145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2811" y="2738120"/>
            <a:ext cx="595884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75030" algn="l"/>
                <a:tab pos="1545590" algn="l"/>
                <a:tab pos="2098040" algn="l"/>
                <a:tab pos="2897505" algn="l"/>
                <a:tab pos="4035425" algn="l"/>
                <a:tab pos="4690110" algn="l"/>
                <a:tab pos="5435600" algn="l"/>
              </a:tabLst>
            </a:pPr>
            <a:r>
              <a:rPr sz="1450" spc="-10" dirty="0">
                <a:latin typeface="Cambria"/>
                <a:cs typeface="Cambria"/>
              </a:rPr>
              <a:t>personel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eğitim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20" dirty="0">
                <a:latin typeface="Cambria"/>
                <a:cs typeface="Cambria"/>
              </a:rPr>
              <a:t>alma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faaliyeti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kapsamında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uygun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faaliyet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olarak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931" y="2990849"/>
            <a:ext cx="9372600" cy="25513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latin typeface="Cambria"/>
                <a:cs typeface="Cambria"/>
              </a:rPr>
              <a:t>değerlendirilmemektedir.</a:t>
            </a:r>
            <a:endParaRPr sz="14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1450" dirty="0">
              <a:latin typeface="Cambria"/>
              <a:cs typeface="Cambria"/>
            </a:endParaRPr>
          </a:p>
          <a:p>
            <a:pPr marL="200025" marR="5715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süresi,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seyahat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hariç</a:t>
            </a:r>
            <a:r>
              <a:rPr sz="1450" spc="30" dirty="0">
                <a:latin typeface="Cambria"/>
                <a:cs typeface="Cambria"/>
              </a:rPr>
              <a:t> </a:t>
            </a:r>
            <a:r>
              <a:rPr sz="1450" b="1" spc="-30" dirty="0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sz="145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C00000"/>
                </a:solidFill>
                <a:latin typeface="Cambria"/>
                <a:cs typeface="Cambria"/>
              </a:rPr>
              <a:t>az</a:t>
            </a:r>
            <a:r>
              <a:rPr sz="145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75" dirty="0">
                <a:solidFill>
                  <a:srgbClr val="C00000"/>
                </a:solidFill>
                <a:latin typeface="Cambria"/>
                <a:cs typeface="Cambria"/>
              </a:rPr>
              <a:t>ardışık</a:t>
            </a:r>
            <a:r>
              <a:rPr sz="145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145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40" dirty="0">
                <a:solidFill>
                  <a:srgbClr val="C00000"/>
                </a:solidFill>
                <a:latin typeface="Cambria"/>
                <a:cs typeface="Cambria"/>
              </a:rPr>
              <a:t>gün</a:t>
            </a:r>
            <a:r>
              <a:rPr sz="145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(hafta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sonu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tatilleri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ardışıklığı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bozmaz)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25" dirty="0">
                <a:latin typeface="Cambria"/>
                <a:cs typeface="Cambria"/>
              </a:rPr>
              <a:t> </a:t>
            </a:r>
            <a:r>
              <a:rPr sz="1450" b="1" spc="-30" dirty="0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sz="145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C00000"/>
                </a:solidFill>
                <a:latin typeface="Cambria"/>
                <a:cs typeface="Cambria"/>
              </a:rPr>
              <a:t>fazla 	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2</a:t>
            </a:r>
            <a:r>
              <a:rPr sz="145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C00000"/>
                </a:solidFill>
                <a:latin typeface="Cambria"/>
                <a:cs typeface="Cambria"/>
              </a:rPr>
              <a:t>ay</a:t>
            </a:r>
            <a:r>
              <a:rPr sz="1450" spc="-10" dirty="0">
                <a:latin typeface="Cambria"/>
                <a:cs typeface="Cambria"/>
              </a:rPr>
              <a:t>dır</a:t>
            </a:r>
            <a:endParaRPr sz="14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5"/>
              </a:spcBef>
              <a:buFont typeface="Arial MT"/>
              <a:buChar char="•"/>
            </a:pPr>
            <a:endParaRPr sz="1450" dirty="0">
              <a:latin typeface="Cambria"/>
              <a:cs typeface="Cambria"/>
            </a:endParaRPr>
          </a:p>
          <a:p>
            <a:pPr marL="200025" marR="5715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Gün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tabanlı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faaliyettir,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yalnızca</a:t>
            </a:r>
            <a:r>
              <a:rPr sz="1450" spc="21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eğitim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alma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faaliyetinin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yürütüldüğü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günler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ile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varsa</a:t>
            </a:r>
            <a:r>
              <a:rPr sz="1450" spc="21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seyahat 	</a:t>
            </a:r>
            <a:r>
              <a:rPr sz="1450" dirty="0">
                <a:latin typeface="Cambria"/>
                <a:cs typeface="Cambria"/>
              </a:rPr>
              <a:t>günleri</a:t>
            </a:r>
            <a:r>
              <a:rPr sz="1450" spc="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için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hibe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ödemesi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yapılır</a:t>
            </a:r>
            <a:endParaRPr sz="14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450" dirty="0">
              <a:latin typeface="Cambria"/>
              <a:cs typeface="Cambria"/>
            </a:endParaRPr>
          </a:p>
          <a:p>
            <a:pPr marL="200025" marR="5080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Asgari</a:t>
            </a:r>
            <a:r>
              <a:rPr sz="1450" spc="185" dirty="0">
                <a:latin typeface="Cambria"/>
                <a:cs typeface="Cambria"/>
              </a:rPr>
              <a:t> </a:t>
            </a:r>
            <a:r>
              <a:rPr sz="1450" b="1" spc="-50" dirty="0">
                <a:latin typeface="Cambria"/>
                <a:cs typeface="Cambria"/>
              </a:rPr>
              <a:t>faaliyet</a:t>
            </a:r>
            <a:r>
              <a:rPr sz="1450" b="1" spc="180" dirty="0">
                <a:latin typeface="Cambria"/>
                <a:cs typeface="Cambria"/>
              </a:rPr>
              <a:t> </a:t>
            </a:r>
            <a:r>
              <a:rPr sz="1450" b="1" spc="-50" dirty="0">
                <a:latin typeface="Cambria"/>
                <a:cs typeface="Cambria"/>
              </a:rPr>
              <a:t>süresinin</a:t>
            </a:r>
            <a:r>
              <a:rPr sz="1450" b="1" spc="165" dirty="0">
                <a:latin typeface="Cambria"/>
                <a:cs typeface="Cambria"/>
              </a:rPr>
              <a:t> </a:t>
            </a:r>
            <a:r>
              <a:rPr sz="1450" b="1" spc="-50" dirty="0">
                <a:latin typeface="Cambria"/>
                <a:cs typeface="Cambria"/>
              </a:rPr>
              <a:t>dışındaki</a:t>
            </a:r>
            <a:r>
              <a:rPr sz="1450" b="1" spc="170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bir</a:t>
            </a:r>
            <a:r>
              <a:rPr sz="1450" b="1" spc="170" dirty="0">
                <a:latin typeface="Cambria"/>
                <a:cs typeface="Cambria"/>
              </a:rPr>
              <a:t> </a:t>
            </a:r>
            <a:r>
              <a:rPr sz="1450" b="1" spc="-50" dirty="0">
                <a:latin typeface="Cambria"/>
                <a:cs typeface="Cambria"/>
              </a:rPr>
              <a:t>faaliyet</a:t>
            </a:r>
            <a:r>
              <a:rPr sz="1450" b="1" spc="18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(mücbir</a:t>
            </a:r>
            <a:r>
              <a:rPr sz="1450" spc="1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sebep</a:t>
            </a:r>
            <a:r>
              <a:rPr sz="1450" spc="1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olmaksızın)</a:t>
            </a:r>
            <a:r>
              <a:rPr sz="1450" spc="180" dirty="0">
                <a:latin typeface="Cambria"/>
                <a:cs typeface="Cambria"/>
              </a:rPr>
              <a:t> </a:t>
            </a:r>
            <a:r>
              <a:rPr sz="1450" b="1" spc="-40" dirty="0">
                <a:latin typeface="Cambria"/>
                <a:cs typeface="Cambria"/>
              </a:rPr>
              <a:t>geçersiz</a:t>
            </a:r>
            <a:r>
              <a:rPr sz="1450" b="1" spc="1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sayılır</a:t>
            </a:r>
            <a:r>
              <a:rPr sz="1450" spc="1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185" dirty="0">
                <a:latin typeface="Cambria"/>
                <a:cs typeface="Cambria"/>
              </a:rPr>
              <a:t> </a:t>
            </a:r>
            <a:r>
              <a:rPr sz="1450" spc="-20" dirty="0">
                <a:latin typeface="Cambria"/>
                <a:cs typeface="Cambria"/>
              </a:rPr>
              <a:t>hibe 	</a:t>
            </a:r>
            <a:r>
              <a:rPr sz="1450" dirty="0">
                <a:latin typeface="Cambria"/>
                <a:cs typeface="Cambria"/>
              </a:rPr>
              <a:t>ödemesi</a:t>
            </a:r>
            <a:r>
              <a:rPr sz="1450" spc="8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gerçekleşmez</a:t>
            </a:r>
            <a:endParaRPr sz="145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970" y="1606296"/>
            <a:ext cx="5079491" cy="74828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3043555">
              <a:lnSpc>
                <a:spcPct val="100000"/>
              </a:lnSpc>
              <a:spcBef>
                <a:spcPts val="110"/>
              </a:spcBef>
            </a:pPr>
            <a:r>
              <a:rPr sz="2300" b="1" spc="-70" dirty="0">
                <a:solidFill>
                  <a:srgbClr val="000000"/>
                </a:solidFill>
                <a:latin typeface="Cambria"/>
                <a:cs typeface="Cambria"/>
              </a:rPr>
              <a:t>PERSONEL</a:t>
            </a:r>
            <a:r>
              <a:rPr sz="2300" b="1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80" dirty="0">
                <a:solidFill>
                  <a:srgbClr val="000000"/>
                </a:solidFill>
                <a:latin typeface="Cambria"/>
                <a:cs typeface="Cambria"/>
              </a:rPr>
              <a:t>HAREKETLİLİĞİ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1556" y="2083550"/>
            <a:ext cx="452818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65" dirty="0">
                <a:latin typeface="Cambria"/>
                <a:cs typeface="Cambria"/>
              </a:rPr>
              <a:t>2.</a:t>
            </a:r>
            <a:r>
              <a:rPr sz="2300" b="1" spc="5" dirty="0">
                <a:latin typeface="Cambria"/>
                <a:cs typeface="Cambria"/>
              </a:rPr>
              <a:t> </a:t>
            </a:r>
            <a:r>
              <a:rPr sz="2300" b="1" spc="-125" dirty="0">
                <a:latin typeface="Cambria"/>
                <a:cs typeface="Cambria"/>
              </a:rPr>
              <a:t>Personel</a:t>
            </a:r>
            <a:r>
              <a:rPr sz="2300" b="1" spc="-10" dirty="0">
                <a:latin typeface="Cambria"/>
                <a:cs typeface="Cambria"/>
              </a:rPr>
              <a:t> </a:t>
            </a:r>
            <a:r>
              <a:rPr sz="2300" b="1" spc="-100" dirty="0">
                <a:latin typeface="Cambria"/>
                <a:cs typeface="Cambria"/>
              </a:rPr>
              <a:t>Eğitim</a:t>
            </a:r>
            <a:r>
              <a:rPr sz="2300" b="1" spc="-40" dirty="0">
                <a:latin typeface="Cambria"/>
                <a:cs typeface="Cambria"/>
              </a:rPr>
              <a:t> </a:t>
            </a:r>
            <a:r>
              <a:rPr sz="2300" b="1" spc="-114" dirty="0">
                <a:latin typeface="Cambria"/>
                <a:cs typeface="Cambria"/>
              </a:rPr>
              <a:t>Alma</a:t>
            </a:r>
            <a:r>
              <a:rPr sz="2300" b="1" spc="-30" dirty="0">
                <a:latin typeface="Cambria"/>
                <a:cs typeface="Cambria"/>
              </a:rPr>
              <a:t> </a:t>
            </a:r>
            <a:r>
              <a:rPr sz="2300" b="1" spc="-110" dirty="0">
                <a:latin typeface="Cambria"/>
                <a:cs typeface="Cambria"/>
              </a:rPr>
              <a:t>Hareketliliği</a:t>
            </a:r>
            <a:endParaRPr sz="2300">
              <a:latin typeface="Cambria"/>
              <a:cs typeface="Cambri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2736595"/>
            <a:ext cx="4325620" cy="4559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00025" marR="5080" indent="-187960">
              <a:lnSpc>
                <a:spcPts val="1600"/>
              </a:lnSpc>
              <a:spcBef>
                <a:spcPts val="305"/>
              </a:spcBef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Tüm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türlerinde,</a:t>
            </a:r>
            <a:r>
              <a:rPr sz="1450" spc="4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süresinin</a:t>
            </a:r>
            <a:r>
              <a:rPr sz="1450" spc="30" dirty="0">
                <a:latin typeface="Cambria"/>
                <a:cs typeface="Cambria"/>
              </a:rPr>
              <a:t> </a:t>
            </a:r>
            <a:r>
              <a:rPr sz="1450" b="1" spc="-40" dirty="0">
                <a:latin typeface="Cambria"/>
                <a:cs typeface="Cambria"/>
              </a:rPr>
              <a:t>kesintisiz 	</a:t>
            </a:r>
            <a:r>
              <a:rPr sz="1450" dirty="0">
                <a:latin typeface="Cambria"/>
                <a:cs typeface="Cambria"/>
              </a:rPr>
              <a:t>gerçekleştirilmesi</a:t>
            </a:r>
            <a:r>
              <a:rPr sz="1450" spc="17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gerekmektedir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868" y="3557261"/>
            <a:ext cx="5045075" cy="6591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00025" marR="5080" indent="-187960">
              <a:lnSpc>
                <a:spcPts val="1600"/>
              </a:lnSpc>
              <a:spcBef>
                <a:spcPts val="305"/>
              </a:spcBef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Mücbir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sebepler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dışında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asgari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süre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tamamlanmadan 	</a:t>
            </a:r>
            <a:r>
              <a:rPr sz="1450" dirty="0">
                <a:latin typeface="Cambria"/>
                <a:cs typeface="Cambria"/>
              </a:rPr>
              <a:t>katılımcının</a:t>
            </a:r>
            <a:r>
              <a:rPr sz="1450" spc="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geri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dönmesi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halinde,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8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geçersiz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sayılır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spc="-25" dirty="0">
                <a:latin typeface="Cambria"/>
                <a:cs typeface="Cambria"/>
              </a:rPr>
              <a:t>ve 	</a:t>
            </a:r>
            <a:r>
              <a:rPr sz="1450" dirty="0">
                <a:latin typeface="Cambria"/>
                <a:cs typeface="Cambria"/>
              </a:rPr>
              <a:t>hibe</a:t>
            </a:r>
            <a:r>
              <a:rPr sz="1450" spc="3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ödenmez.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68" y="4581379"/>
            <a:ext cx="5060315" cy="4559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00025" marR="5080" indent="-187960">
              <a:lnSpc>
                <a:spcPts val="1600"/>
              </a:lnSpc>
              <a:spcBef>
                <a:spcPts val="305"/>
              </a:spcBef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Hibe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sözleşmesinde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b="1" spc="-55" dirty="0">
                <a:latin typeface="Cambria"/>
                <a:cs typeface="Cambria"/>
              </a:rPr>
              <a:t>adı</a:t>
            </a:r>
            <a:r>
              <a:rPr sz="1450" b="1" spc="25" dirty="0">
                <a:latin typeface="Cambria"/>
                <a:cs typeface="Cambria"/>
              </a:rPr>
              <a:t> </a:t>
            </a:r>
            <a:r>
              <a:rPr sz="1450" b="1" spc="-65" dirty="0">
                <a:latin typeface="Cambria"/>
                <a:cs typeface="Cambria"/>
              </a:rPr>
              <a:t>geçmeyen</a:t>
            </a:r>
            <a:r>
              <a:rPr sz="1450" b="1" spc="1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ülke/kurum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ile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b="1" spc="-30" dirty="0">
                <a:latin typeface="Cambria"/>
                <a:cs typeface="Cambria"/>
              </a:rPr>
              <a:t>hibesiz 	</a:t>
            </a:r>
            <a:r>
              <a:rPr sz="1450" b="1" spc="-60" dirty="0">
                <a:latin typeface="Cambria"/>
                <a:cs typeface="Cambria"/>
              </a:rPr>
              <a:t>dahi</a:t>
            </a:r>
            <a:r>
              <a:rPr sz="1450" b="1" spc="-10" dirty="0">
                <a:latin typeface="Cambria"/>
                <a:cs typeface="Cambria"/>
              </a:rPr>
              <a:t> </a:t>
            </a:r>
            <a:r>
              <a:rPr sz="1450" b="1" spc="-55" dirty="0">
                <a:latin typeface="Cambria"/>
                <a:cs typeface="Cambria"/>
              </a:rPr>
              <a:t>olsa</a:t>
            </a:r>
            <a:r>
              <a:rPr sz="1450" b="1" spc="-10" dirty="0">
                <a:latin typeface="Cambria"/>
                <a:cs typeface="Cambria"/>
              </a:rPr>
              <a:t> </a:t>
            </a:r>
            <a:r>
              <a:rPr sz="1450" b="1" spc="-75" dirty="0">
                <a:latin typeface="Cambria"/>
                <a:cs typeface="Cambria"/>
              </a:rPr>
              <a:t>hareketlilik</a:t>
            </a:r>
            <a:r>
              <a:rPr sz="1450" b="1" spc="-10" dirty="0">
                <a:latin typeface="Cambria"/>
                <a:cs typeface="Cambria"/>
              </a:rPr>
              <a:t> gerçekleştirilemez</a:t>
            </a:r>
            <a:r>
              <a:rPr sz="1450" spc="-10" dirty="0">
                <a:latin typeface="Cambria"/>
                <a:cs typeface="Cambria"/>
              </a:rPr>
              <a:t>.</a:t>
            </a:r>
            <a:endParaRPr sz="145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155" y="1447800"/>
            <a:ext cx="5594603" cy="79476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3364" y="1608835"/>
            <a:ext cx="480885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-140" dirty="0">
                <a:solidFill>
                  <a:srgbClr val="000000"/>
                </a:solidFill>
                <a:latin typeface="Cambria"/>
                <a:cs typeface="Cambria"/>
              </a:rPr>
              <a:t>Hareketliliklere</a:t>
            </a:r>
            <a:r>
              <a:rPr sz="2550" b="1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550" b="1" spc="-135" dirty="0">
                <a:solidFill>
                  <a:srgbClr val="000000"/>
                </a:solidFill>
                <a:latin typeface="Cambria"/>
                <a:cs typeface="Cambria"/>
              </a:rPr>
              <a:t>Dair</a:t>
            </a:r>
            <a:r>
              <a:rPr sz="2550" b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550" b="1" spc="-140" dirty="0">
                <a:solidFill>
                  <a:srgbClr val="000000"/>
                </a:solidFill>
                <a:latin typeface="Cambria"/>
                <a:cs typeface="Cambria"/>
              </a:rPr>
              <a:t>Önemli</a:t>
            </a:r>
            <a:r>
              <a:rPr sz="2550" b="1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550" b="1" spc="-60" dirty="0">
                <a:solidFill>
                  <a:srgbClr val="000000"/>
                </a:solidFill>
                <a:latin typeface="Cambria"/>
                <a:cs typeface="Cambria"/>
              </a:rPr>
              <a:t>Notlar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6987" y="2595372"/>
            <a:ext cx="2564130" cy="2330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250"/>
              </a:lnSpc>
            </a:pPr>
            <a:r>
              <a:rPr sz="1300" dirty="0">
                <a:latin typeface="Calibri"/>
                <a:cs typeface="Calibri"/>
              </a:rPr>
              <a:t>Katılımcıların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faaliyet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süreleri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ya</a:t>
            </a:r>
            <a:endParaRPr sz="1300">
              <a:latin typeface="Calibri"/>
              <a:cs typeface="Calibri"/>
            </a:endParaRPr>
          </a:p>
          <a:p>
            <a:pPr indent="305435">
              <a:lnSpc>
                <a:spcPct val="101499"/>
              </a:lnSpc>
            </a:pPr>
            <a:r>
              <a:rPr sz="1300" dirty="0">
                <a:latin typeface="Calibri"/>
                <a:cs typeface="Calibri"/>
              </a:rPr>
              <a:t>tamamen hibelendirilir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ya </a:t>
            </a:r>
            <a:r>
              <a:rPr sz="1300" spc="-25" dirty="0">
                <a:latin typeface="Calibri"/>
                <a:cs typeface="Calibri"/>
              </a:rPr>
              <a:t>da </a:t>
            </a:r>
            <a:r>
              <a:rPr sz="1300" dirty="0">
                <a:latin typeface="Calibri"/>
                <a:cs typeface="Calibri"/>
              </a:rPr>
              <a:t>faaliyet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tamamen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hibesiz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“sıfır</a:t>
            </a:r>
            <a:r>
              <a:rPr sz="1300" b="1" spc="-10" dirty="0">
                <a:latin typeface="Calibri"/>
                <a:cs typeface="Calibri"/>
              </a:rPr>
              <a:t> hibeli”</a:t>
            </a:r>
            <a:endParaRPr sz="1300">
              <a:latin typeface="Calibri"/>
              <a:cs typeface="Calibri"/>
            </a:endParaRPr>
          </a:p>
          <a:p>
            <a:pPr marL="436880">
              <a:lnSpc>
                <a:spcPct val="100000"/>
              </a:lnSpc>
              <a:spcBef>
                <a:spcPts val="25"/>
              </a:spcBef>
            </a:pPr>
            <a:r>
              <a:rPr sz="1300" dirty="0">
                <a:latin typeface="Calibri"/>
                <a:cs typeface="Calibri"/>
              </a:rPr>
              <a:t>olarak</a:t>
            </a:r>
            <a:r>
              <a:rPr sz="1300" spc="-10" dirty="0">
                <a:latin typeface="Calibri"/>
                <a:cs typeface="Calibri"/>
              </a:rPr>
              <a:t> gerçekleştirilebilir.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libri"/>
              <a:cs typeface="Calibri"/>
            </a:endParaRPr>
          </a:p>
          <a:p>
            <a:pPr marL="37465" algn="ctr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Personel</a:t>
            </a:r>
            <a:endParaRPr sz="1300">
              <a:latin typeface="Calibri"/>
              <a:cs typeface="Calibri"/>
            </a:endParaRPr>
          </a:p>
          <a:p>
            <a:pPr marL="164465" marR="155575" indent="-635" algn="ctr">
              <a:lnSpc>
                <a:spcPct val="101200"/>
              </a:lnSpc>
              <a:spcBef>
                <a:spcPts val="5"/>
              </a:spcBef>
            </a:pPr>
            <a:r>
              <a:rPr sz="1300" b="1" dirty="0">
                <a:latin typeface="Calibri"/>
                <a:cs typeface="Calibri"/>
              </a:rPr>
              <a:t>faaliyet sürelerinin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150" b="1" spc="-10" dirty="0">
                <a:latin typeface="Calibri"/>
                <a:cs typeface="Calibri"/>
              </a:rPr>
              <a:t>KISMEN </a:t>
            </a:r>
            <a:r>
              <a:rPr sz="1150" b="1" dirty="0">
                <a:latin typeface="Calibri"/>
                <a:cs typeface="Calibri"/>
              </a:rPr>
              <a:t>HİBELENDİRİLMESİ</a:t>
            </a:r>
            <a:r>
              <a:rPr sz="1150" b="1" spc="-5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MÜMKÜN</a:t>
            </a:r>
            <a:r>
              <a:rPr sz="1150" b="1" spc="-20" dirty="0">
                <a:latin typeface="Calibri"/>
                <a:cs typeface="Calibri"/>
              </a:rPr>
              <a:t> </a:t>
            </a:r>
            <a:r>
              <a:rPr sz="1150" b="1" spc="-10" dirty="0">
                <a:latin typeface="Calibri"/>
                <a:cs typeface="Calibri"/>
              </a:rPr>
              <a:t>DEĞİL!</a:t>
            </a:r>
            <a:endParaRPr sz="1150">
              <a:latin typeface="Calibri"/>
              <a:cs typeface="Calibri"/>
            </a:endParaRPr>
          </a:p>
          <a:p>
            <a:pPr marL="172720" marR="167640" indent="13970">
              <a:lnSpc>
                <a:spcPts val="3170"/>
              </a:lnSpc>
            </a:pP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İstisnası</a:t>
            </a:r>
            <a:r>
              <a:rPr sz="1150" b="1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15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“zero</a:t>
            </a:r>
            <a:r>
              <a:rPr sz="1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grant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extension” </a:t>
            </a:r>
            <a:r>
              <a:rPr sz="1300" b="1" dirty="0">
                <a:latin typeface="Calibri"/>
                <a:cs typeface="Calibri"/>
              </a:rPr>
              <a:t>Önce Merkezle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iletişime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geçiniz.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8776" y="2399538"/>
            <a:ext cx="2939796" cy="33147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84287" y="2540762"/>
            <a:ext cx="2589530" cy="83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209550" algn="ctr">
              <a:lnSpc>
                <a:spcPct val="101499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Katılımcıların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faaliyet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süreleri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ya </a:t>
            </a:r>
            <a:r>
              <a:rPr sz="1300" dirty="0">
                <a:latin typeface="Calibri"/>
                <a:cs typeface="Calibri"/>
              </a:rPr>
              <a:t>tamamen hibelendirilir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ya </a:t>
            </a:r>
            <a:r>
              <a:rPr sz="1300" spc="-25" dirty="0">
                <a:latin typeface="Calibri"/>
                <a:cs typeface="Calibri"/>
              </a:rPr>
              <a:t>da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300" dirty="0">
                <a:latin typeface="Calibri"/>
                <a:cs typeface="Calibri"/>
              </a:rPr>
              <a:t>faaliyet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tamamen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hibesiz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“sıfır</a:t>
            </a:r>
            <a:r>
              <a:rPr sz="1300" b="1" spc="-10" dirty="0">
                <a:latin typeface="Calibri"/>
                <a:cs typeface="Calibri"/>
              </a:rPr>
              <a:t> hibeli”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300" dirty="0">
                <a:latin typeface="Calibri"/>
                <a:cs typeface="Calibri"/>
              </a:rPr>
              <a:t>olarak</a:t>
            </a:r>
            <a:r>
              <a:rPr sz="1300" spc="-10" dirty="0">
                <a:latin typeface="Calibri"/>
                <a:cs typeface="Calibri"/>
              </a:rPr>
              <a:t> gerçekleştirilebilir.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8886" y="3546601"/>
            <a:ext cx="2261235" cy="605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latin typeface="Calibri"/>
                <a:cs typeface="Calibri"/>
              </a:rPr>
              <a:t>Personel</a:t>
            </a:r>
            <a:endParaRPr sz="1300">
              <a:latin typeface="Calibri"/>
              <a:cs typeface="Calibri"/>
            </a:endParaRPr>
          </a:p>
          <a:p>
            <a:pPr marL="12700" marR="5080" indent="-635" algn="ctr">
              <a:lnSpc>
                <a:spcPct val="101200"/>
              </a:lnSpc>
              <a:spcBef>
                <a:spcPts val="5"/>
              </a:spcBef>
            </a:pPr>
            <a:r>
              <a:rPr sz="1300" b="1" dirty="0">
                <a:latin typeface="Calibri"/>
                <a:cs typeface="Calibri"/>
              </a:rPr>
              <a:t>faaliyet sürelerinin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150" b="1" spc="-10" dirty="0">
                <a:latin typeface="Calibri"/>
                <a:cs typeface="Calibri"/>
              </a:rPr>
              <a:t>KISMEN </a:t>
            </a:r>
            <a:r>
              <a:rPr sz="1150" b="1" dirty="0">
                <a:latin typeface="Calibri"/>
                <a:cs typeface="Calibri"/>
              </a:rPr>
              <a:t>HİBELENDİRİLMESİ</a:t>
            </a:r>
            <a:r>
              <a:rPr sz="1150" b="1" spc="-5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MÜMKÜN</a:t>
            </a:r>
            <a:r>
              <a:rPr sz="1150" b="1" spc="-20" dirty="0">
                <a:latin typeface="Calibri"/>
                <a:cs typeface="Calibri"/>
              </a:rPr>
              <a:t> </a:t>
            </a:r>
            <a:r>
              <a:rPr sz="1150" b="1" spc="-10" dirty="0">
                <a:latin typeface="Calibri"/>
                <a:cs typeface="Calibri"/>
              </a:rPr>
              <a:t>DEĞİL!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1742" y="4300981"/>
            <a:ext cx="22142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İstisnası</a:t>
            </a:r>
            <a:r>
              <a:rPr sz="1150" b="1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15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“zero</a:t>
            </a:r>
            <a:r>
              <a:rPr sz="1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grant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extension”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7267" y="4703317"/>
            <a:ext cx="224091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latin typeface="Calibri"/>
                <a:cs typeface="Calibri"/>
              </a:rPr>
              <a:t>Önce Merkezle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iletişime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geçiniz.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057655"/>
            <a:ext cx="10058018" cy="56578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853" rIns="0" bIns="0" rtlCol="0">
            <a:spAutoFit/>
          </a:bodyPr>
          <a:lstStyle/>
          <a:p>
            <a:pPr marL="2099945">
              <a:lnSpc>
                <a:spcPct val="100000"/>
              </a:lnSpc>
              <a:spcBef>
                <a:spcPts val="110"/>
              </a:spcBef>
            </a:pP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Hibe</a:t>
            </a:r>
            <a:r>
              <a:rPr sz="2300" b="1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Desteği,</a:t>
            </a:r>
            <a:r>
              <a:rPr sz="2300" b="1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20" dirty="0">
                <a:solidFill>
                  <a:srgbClr val="000000"/>
                </a:solidFill>
                <a:latin typeface="Cambria"/>
                <a:cs typeface="Cambria"/>
              </a:rPr>
              <a:t>Süre</a:t>
            </a:r>
            <a:r>
              <a:rPr sz="23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25" dirty="0">
                <a:solidFill>
                  <a:srgbClr val="000000"/>
                </a:solidFill>
                <a:latin typeface="Cambria"/>
                <a:cs typeface="Cambria"/>
              </a:rPr>
              <a:t>ve</a:t>
            </a:r>
            <a:r>
              <a:rPr sz="2300" b="1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Hibe</a:t>
            </a:r>
            <a:r>
              <a:rPr sz="23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05" dirty="0">
                <a:solidFill>
                  <a:srgbClr val="000000"/>
                </a:solidFill>
                <a:latin typeface="Cambria"/>
                <a:cs typeface="Cambria"/>
              </a:rPr>
              <a:t>Hesaplamaları</a:t>
            </a:r>
            <a:endParaRPr sz="23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9948" y="1926336"/>
            <a:ext cx="6193535" cy="42481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8215" y="1404620"/>
            <a:ext cx="152209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Hibe</a:t>
            </a:r>
            <a:r>
              <a:rPr sz="23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25" dirty="0">
                <a:solidFill>
                  <a:srgbClr val="000000"/>
                </a:solidFill>
                <a:latin typeface="Cambria"/>
                <a:cs typeface="Cambria"/>
              </a:rPr>
              <a:t>Türleri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7141" y="5189182"/>
            <a:ext cx="2644140" cy="6819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94700"/>
              </a:lnSpc>
              <a:spcBef>
                <a:spcPts val="40"/>
              </a:spcBef>
            </a:pP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Doğu</a:t>
            </a:r>
            <a:r>
              <a:rPr sz="155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Ortaklığı</a:t>
            </a:r>
            <a:r>
              <a:rPr sz="155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155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Güney</a:t>
            </a:r>
            <a:r>
              <a:rPr sz="155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Akdeniz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Bölgesi</a:t>
            </a:r>
            <a:r>
              <a:rPr sz="155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ülkelerinde,</a:t>
            </a:r>
            <a:r>
              <a:rPr sz="155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İmkanı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Kısıtlı</a:t>
            </a:r>
            <a:r>
              <a:rPr sz="155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Öğrenci</a:t>
            </a:r>
            <a:r>
              <a:rPr sz="155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önceliği</a:t>
            </a:r>
            <a:r>
              <a:rPr sz="155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hedefi!!!</a:t>
            </a:r>
            <a:endParaRPr sz="155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18076" y="2932175"/>
            <a:ext cx="5076190" cy="3287395"/>
            <a:chOff x="4418076" y="2932175"/>
            <a:chExt cx="5076190" cy="32873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8076" y="2932175"/>
              <a:ext cx="5075682" cy="16085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230" y="3018281"/>
              <a:ext cx="4902339" cy="14356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7321" y="4860543"/>
              <a:ext cx="3583980" cy="13589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0230" y="2021919"/>
            <a:ext cx="7413625" cy="3856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92605">
              <a:lnSpc>
                <a:spcPct val="100000"/>
              </a:lnSpc>
              <a:spcBef>
                <a:spcPts val="90"/>
              </a:spcBef>
            </a:pPr>
            <a:r>
              <a:rPr sz="2450" i="1" spc="-60" dirty="0">
                <a:latin typeface="Cambria"/>
                <a:cs typeface="Cambria"/>
              </a:rPr>
              <a:t>İlave</a:t>
            </a:r>
            <a:r>
              <a:rPr sz="2450" i="1" spc="-75" dirty="0">
                <a:latin typeface="Cambria"/>
                <a:cs typeface="Cambria"/>
              </a:rPr>
              <a:t> </a:t>
            </a:r>
            <a:r>
              <a:rPr sz="2450" i="1" dirty="0">
                <a:latin typeface="Cambria"/>
                <a:cs typeface="Cambria"/>
              </a:rPr>
              <a:t>Hibe</a:t>
            </a:r>
            <a:r>
              <a:rPr sz="2450" i="1" spc="-114" dirty="0">
                <a:latin typeface="Cambria"/>
                <a:cs typeface="Cambria"/>
              </a:rPr>
              <a:t> </a:t>
            </a:r>
            <a:r>
              <a:rPr sz="2450" i="1" spc="-35" dirty="0">
                <a:latin typeface="Cambria"/>
                <a:cs typeface="Cambria"/>
              </a:rPr>
              <a:t>Desteği</a:t>
            </a:r>
            <a:r>
              <a:rPr sz="2450" i="1" spc="-95" dirty="0">
                <a:latin typeface="Cambria"/>
                <a:cs typeface="Cambria"/>
              </a:rPr>
              <a:t> </a:t>
            </a:r>
            <a:r>
              <a:rPr sz="2450" i="1" spc="-55" dirty="0">
                <a:latin typeface="Cambria"/>
                <a:cs typeface="Cambria"/>
              </a:rPr>
              <a:t>(Top-</a:t>
            </a:r>
            <a:r>
              <a:rPr sz="2450" i="1" dirty="0">
                <a:latin typeface="Cambria"/>
                <a:cs typeface="Cambria"/>
              </a:rPr>
              <a:t>up</a:t>
            </a:r>
            <a:r>
              <a:rPr sz="2450" i="1" spc="-90" dirty="0">
                <a:latin typeface="Cambria"/>
                <a:cs typeface="Cambria"/>
              </a:rPr>
              <a:t> </a:t>
            </a:r>
            <a:r>
              <a:rPr sz="2450" i="1" spc="-10" dirty="0">
                <a:latin typeface="Cambria"/>
                <a:cs typeface="Cambria"/>
              </a:rPr>
              <a:t>for</a:t>
            </a:r>
            <a:r>
              <a:rPr sz="2450" i="1" spc="-80" dirty="0">
                <a:latin typeface="Cambria"/>
                <a:cs typeface="Cambria"/>
              </a:rPr>
              <a:t> </a:t>
            </a:r>
            <a:r>
              <a:rPr sz="2450" i="1" spc="-10" dirty="0">
                <a:latin typeface="Cambria"/>
                <a:cs typeface="Cambria"/>
              </a:rPr>
              <a:t>fewer</a:t>
            </a:r>
            <a:r>
              <a:rPr sz="2450" i="1" spc="-95" dirty="0">
                <a:latin typeface="Cambria"/>
                <a:cs typeface="Cambria"/>
              </a:rPr>
              <a:t> </a:t>
            </a:r>
            <a:r>
              <a:rPr sz="2450" i="1" spc="-10" dirty="0">
                <a:latin typeface="Cambria"/>
                <a:cs typeface="Cambria"/>
              </a:rPr>
              <a:t>opp.):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2450">
              <a:latin typeface="Cambria"/>
              <a:cs typeface="Cambria"/>
            </a:endParaRPr>
          </a:p>
          <a:p>
            <a:pPr marL="201295" marR="3856354" indent="-189230">
              <a:lnSpc>
                <a:spcPts val="1780"/>
              </a:lnSpc>
              <a:buFont typeface="Arial MT"/>
              <a:buChar char="•"/>
              <a:tabLst>
                <a:tab pos="201295" algn="l"/>
                <a:tab pos="964565" algn="l"/>
                <a:tab pos="1412240" algn="l"/>
                <a:tab pos="2136775" algn="l"/>
                <a:tab pos="2881630" algn="l"/>
              </a:tabLst>
            </a:pPr>
            <a:r>
              <a:rPr sz="1650" spc="-10" dirty="0">
                <a:latin typeface="Cambria"/>
                <a:cs typeface="Cambria"/>
              </a:rPr>
              <a:t>Giden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25" dirty="0">
                <a:latin typeface="Cambria"/>
                <a:cs typeface="Cambria"/>
              </a:rPr>
              <a:t>ve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gelen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20" dirty="0">
                <a:latin typeface="Cambria"/>
                <a:cs typeface="Cambria"/>
              </a:rPr>
              <a:t>yönlü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öğrenci hareketliliğinde</a:t>
            </a:r>
            <a:r>
              <a:rPr sz="1650" spc="-5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geçerli</a:t>
            </a:r>
            <a:r>
              <a:rPr sz="1650" spc="-4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bir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hibedir.</a:t>
            </a:r>
            <a:endParaRPr sz="1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1650">
              <a:latin typeface="Cambria"/>
              <a:cs typeface="Cambria"/>
            </a:endParaRPr>
          </a:p>
          <a:p>
            <a:pPr marL="201930" indent="-189230">
              <a:lnSpc>
                <a:spcPct val="100000"/>
              </a:lnSpc>
              <a:buFont typeface="Arial MT"/>
              <a:buChar char="•"/>
              <a:tabLst>
                <a:tab pos="201930" algn="l"/>
              </a:tabLst>
            </a:pPr>
            <a:r>
              <a:rPr sz="1650" spc="-10" dirty="0">
                <a:latin typeface="Cambria"/>
                <a:cs typeface="Cambria"/>
              </a:rPr>
              <a:t>Personele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ilave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hibe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desteği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verilmez.</a:t>
            </a:r>
            <a:endParaRPr sz="1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55"/>
              </a:spcBef>
              <a:buFont typeface="Arial MT"/>
              <a:buChar char="•"/>
            </a:pPr>
            <a:endParaRPr sz="1650">
              <a:latin typeface="Cambria"/>
              <a:cs typeface="Cambria"/>
            </a:endParaRPr>
          </a:p>
          <a:p>
            <a:pPr marL="201295" marR="3854450" indent="-189230">
              <a:lnSpc>
                <a:spcPts val="1739"/>
              </a:lnSpc>
              <a:spcBef>
                <a:spcPts val="5"/>
              </a:spcBef>
              <a:buFont typeface="Arial MT"/>
              <a:buChar char="•"/>
              <a:tabLst>
                <a:tab pos="201295" algn="l"/>
              </a:tabLst>
            </a:pPr>
            <a:r>
              <a:rPr sz="1650" dirty="0">
                <a:latin typeface="Cambria"/>
                <a:cs typeface="Cambria"/>
              </a:rPr>
              <a:t>Desteğin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hangi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öğrencilere sağlandığı Uygulama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El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Kitabında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belirtilir.</a:t>
            </a:r>
            <a:endParaRPr sz="1650">
              <a:latin typeface="Cambria"/>
              <a:cs typeface="Cambria"/>
            </a:endParaRPr>
          </a:p>
          <a:p>
            <a:pPr marL="4756785" marR="5080" algn="ctr">
              <a:lnSpc>
                <a:spcPct val="94700"/>
              </a:lnSpc>
              <a:spcBef>
                <a:spcPts val="1535"/>
              </a:spcBef>
            </a:pP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Doğu</a:t>
            </a:r>
            <a:r>
              <a:rPr sz="155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Ortaklığı</a:t>
            </a:r>
            <a:r>
              <a:rPr sz="155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155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Güney</a:t>
            </a:r>
            <a:r>
              <a:rPr sz="155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Akdeniz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Bölgesi</a:t>
            </a:r>
            <a:r>
              <a:rPr sz="155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ülkelerinde,</a:t>
            </a:r>
            <a:r>
              <a:rPr sz="155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İmkanı </a:t>
            </a:r>
            <a:r>
              <a:rPr sz="1550" i="1" dirty="0">
                <a:solidFill>
                  <a:srgbClr val="FFFFFF"/>
                </a:solidFill>
                <a:latin typeface="Cambria"/>
                <a:cs typeface="Cambria"/>
              </a:rPr>
              <a:t>Kısıtlı</a:t>
            </a:r>
            <a:r>
              <a:rPr sz="155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Öğrenci</a:t>
            </a:r>
            <a:r>
              <a:rPr sz="155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mbria"/>
                <a:cs typeface="Cambria"/>
              </a:rPr>
              <a:t>önceliği</a:t>
            </a:r>
            <a:r>
              <a:rPr sz="155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mbria"/>
                <a:cs typeface="Cambria"/>
              </a:rPr>
              <a:t>hedefi!!!</a:t>
            </a:r>
            <a:endParaRPr sz="1550">
              <a:latin typeface="Cambria"/>
              <a:cs typeface="Cambri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683" rIns="0" bIns="0" rtlCol="0">
            <a:spAutoFit/>
          </a:bodyPr>
          <a:lstStyle/>
          <a:p>
            <a:pPr marL="4035425">
              <a:lnSpc>
                <a:spcPct val="100000"/>
              </a:lnSpc>
              <a:spcBef>
                <a:spcPts val="110"/>
              </a:spcBef>
            </a:pP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Hibe</a:t>
            </a:r>
            <a:r>
              <a:rPr sz="23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25" dirty="0">
                <a:solidFill>
                  <a:srgbClr val="000000"/>
                </a:solidFill>
                <a:latin typeface="Cambria"/>
                <a:cs typeface="Cambria"/>
              </a:rPr>
              <a:t>Türleri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660" y="2162889"/>
            <a:ext cx="6466205" cy="1197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02940">
              <a:lnSpc>
                <a:spcPct val="100000"/>
              </a:lnSpc>
              <a:spcBef>
                <a:spcPts val="90"/>
              </a:spcBef>
            </a:pPr>
            <a:r>
              <a:rPr sz="2450" i="1" spc="-90" dirty="0">
                <a:latin typeface="Cambria"/>
                <a:cs typeface="Cambria"/>
              </a:rPr>
              <a:t>Standart</a:t>
            </a:r>
            <a:r>
              <a:rPr sz="2450" i="1" spc="-30" dirty="0">
                <a:latin typeface="Cambria"/>
                <a:cs typeface="Cambria"/>
              </a:rPr>
              <a:t> </a:t>
            </a:r>
            <a:r>
              <a:rPr sz="2450" i="1" spc="-80" dirty="0">
                <a:latin typeface="Cambria"/>
                <a:cs typeface="Cambria"/>
              </a:rPr>
              <a:t>Seyahat</a:t>
            </a:r>
            <a:r>
              <a:rPr sz="2450" i="1" spc="-35" dirty="0">
                <a:latin typeface="Cambria"/>
                <a:cs typeface="Cambria"/>
              </a:rPr>
              <a:t> Desteği</a:t>
            </a:r>
            <a:r>
              <a:rPr sz="2450" i="1" spc="-40" dirty="0">
                <a:latin typeface="Cambria"/>
                <a:cs typeface="Cambria"/>
              </a:rPr>
              <a:t> </a:t>
            </a:r>
            <a:r>
              <a:rPr sz="2450" i="1" spc="-50" dirty="0">
                <a:latin typeface="Cambria"/>
                <a:cs typeface="Cambria"/>
              </a:rPr>
              <a:t>:</a:t>
            </a:r>
            <a:endParaRPr sz="2450">
              <a:latin typeface="Cambria"/>
              <a:cs typeface="Cambria"/>
            </a:endParaRPr>
          </a:p>
          <a:p>
            <a:pPr marL="201930" indent="-189230">
              <a:lnSpc>
                <a:spcPts val="1989"/>
              </a:lnSpc>
              <a:spcBef>
                <a:spcPts val="2435"/>
              </a:spcBef>
              <a:buFont typeface="Arial MT"/>
              <a:buChar char="•"/>
              <a:tabLst>
                <a:tab pos="201930" algn="l"/>
                <a:tab pos="1123315" algn="l"/>
                <a:tab pos="1873250" algn="l"/>
                <a:tab pos="2757805" algn="l"/>
                <a:tab pos="3611245" algn="l"/>
              </a:tabLst>
            </a:pPr>
            <a:r>
              <a:rPr sz="1650" spc="-10" dirty="0">
                <a:latin typeface="Cambria"/>
                <a:cs typeface="Cambria"/>
              </a:rPr>
              <a:t>Seyahat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gideri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miktarı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750" i="1" spc="-10" dirty="0">
                <a:latin typeface="Cambria"/>
                <a:cs typeface="Cambria"/>
              </a:rPr>
              <a:t>Mesafe</a:t>
            </a:r>
            <a:r>
              <a:rPr sz="1750" i="1" dirty="0">
                <a:latin typeface="Cambria"/>
                <a:cs typeface="Cambria"/>
              </a:rPr>
              <a:t>	</a:t>
            </a:r>
            <a:r>
              <a:rPr sz="1750" i="1" spc="-10" dirty="0">
                <a:latin typeface="Cambria"/>
                <a:cs typeface="Cambria"/>
              </a:rPr>
              <a:t>Hesaplayıcı</a:t>
            </a:r>
            <a:endParaRPr sz="1750">
              <a:latin typeface="Cambria"/>
              <a:cs typeface="Cambria"/>
            </a:endParaRPr>
          </a:p>
          <a:p>
            <a:pPr marL="201295">
              <a:lnSpc>
                <a:spcPts val="1870"/>
              </a:lnSpc>
            </a:pPr>
            <a:r>
              <a:rPr sz="1650" spc="-10" dirty="0">
                <a:latin typeface="Cambria"/>
                <a:cs typeface="Cambria"/>
              </a:rPr>
              <a:t>kullanılarak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hesap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edilmeli: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518" y="3426967"/>
            <a:ext cx="387096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mbria"/>
                <a:cs typeface="Cambria"/>
                <a:hlinkClick r:id="rId2"/>
              </a:rPr>
              <a:t>http://ec.europa.eu/programmes/erasmus-</a:t>
            </a:r>
            <a:r>
              <a:rPr sz="9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mbria"/>
                <a:cs typeface="Cambria"/>
                <a:hlinkClick r:id="rId2"/>
              </a:rPr>
              <a:t>plus/tools/distance_en.htm</a:t>
            </a:r>
            <a:endParaRPr sz="95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5202" y="2795016"/>
            <a:ext cx="4997196" cy="21366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0660" y="3989323"/>
            <a:ext cx="7755890" cy="18688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00025" marR="3112135" indent="-187960" algn="just">
              <a:lnSpc>
                <a:spcPct val="92200"/>
              </a:lnSpc>
              <a:spcBef>
                <a:spcPts val="270"/>
              </a:spcBef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2024</a:t>
            </a:r>
            <a:r>
              <a:rPr sz="1450" spc="470" dirty="0">
                <a:latin typeface="Cambria"/>
                <a:cs typeface="Cambria"/>
              </a:rPr>
              <a:t>  </a:t>
            </a:r>
            <a:r>
              <a:rPr sz="1450" dirty="0">
                <a:latin typeface="Cambria"/>
                <a:cs typeface="Cambria"/>
              </a:rPr>
              <a:t>itibarıyla</a:t>
            </a:r>
            <a:r>
              <a:rPr sz="1450" spc="465" dirty="0">
                <a:latin typeface="Cambria"/>
                <a:cs typeface="Cambria"/>
              </a:rPr>
              <a:t>  </a:t>
            </a:r>
            <a:r>
              <a:rPr sz="1450" dirty="0">
                <a:latin typeface="Cambria"/>
                <a:cs typeface="Cambria"/>
              </a:rPr>
              <a:t>KA171</a:t>
            </a:r>
            <a:r>
              <a:rPr sz="1450" spc="475" dirty="0">
                <a:latin typeface="Cambria"/>
                <a:cs typeface="Cambria"/>
              </a:rPr>
              <a:t>  </a:t>
            </a:r>
            <a:r>
              <a:rPr sz="1450" dirty="0">
                <a:latin typeface="Cambria"/>
                <a:cs typeface="Cambria"/>
              </a:rPr>
              <a:t>projelerinde</a:t>
            </a:r>
            <a:r>
              <a:rPr sz="1450" spc="465" dirty="0">
                <a:latin typeface="Cambria"/>
                <a:cs typeface="Cambria"/>
              </a:rPr>
              <a:t>  </a:t>
            </a:r>
            <a:r>
              <a:rPr sz="1450" dirty="0">
                <a:latin typeface="Cambria"/>
                <a:cs typeface="Cambria"/>
              </a:rPr>
              <a:t>öğrenci</a:t>
            </a:r>
            <a:r>
              <a:rPr sz="1450" spc="470" dirty="0">
                <a:latin typeface="Cambria"/>
                <a:cs typeface="Cambria"/>
              </a:rPr>
              <a:t>  </a:t>
            </a:r>
            <a:r>
              <a:rPr sz="1450" spc="-25" dirty="0">
                <a:latin typeface="Cambria"/>
                <a:cs typeface="Cambria"/>
              </a:rPr>
              <a:t>ve 	</a:t>
            </a:r>
            <a:r>
              <a:rPr sz="1450" dirty="0">
                <a:latin typeface="Cambria"/>
                <a:cs typeface="Cambria"/>
              </a:rPr>
              <a:t>personel</a:t>
            </a:r>
            <a:r>
              <a:rPr sz="1450" spc="320" dirty="0">
                <a:latin typeface="Cambria"/>
                <a:cs typeface="Cambria"/>
              </a:rPr>
              <a:t>   </a:t>
            </a:r>
            <a:r>
              <a:rPr sz="1450" dirty="0">
                <a:latin typeface="Cambria"/>
                <a:cs typeface="Cambria"/>
              </a:rPr>
              <a:t>hareketliliklerinde</a:t>
            </a:r>
            <a:r>
              <a:rPr sz="1450" spc="325" dirty="0">
                <a:latin typeface="Cambria"/>
                <a:cs typeface="Cambria"/>
              </a:rPr>
              <a:t>   </a:t>
            </a:r>
            <a:r>
              <a:rPr sz="1450" dirty="0">
                <a:solidFill>
                  <a:srgbClr val="C00000"/>
                </a:solidFill>
                <a:latin typeface="Cambria"/>
                <a:cs typeface="Cambria"/>
              </a:rPr>
              <a:t>faaliyet</a:t>
            </a:r>
            <a:r>
              <a:rPr sz="1450" spc="330" dirty="0">
                <a:solidFill>
                  <a:srgbClr val="C00000"/>
                </a:solidFill>
                <a:latin typeface="Cambria"/>
                <a:cs typeface="Cambria"/>
              </a:rPr>
              <a:t>   </a:t>
            </a:r>
            <a:r>
              <a:rPr sz="1450" dirty="0">
                <a:solidFill>
                  <a:srgbClr val="C00000"/>
                </a:solidFill>
                <a:latin typeface="Cambria"/>
                <a:cs typeface="Cambria"/>
              </a:rPr>
              <a:t>öncesi</a:t>
            </a:r>
            <a:r>
              <a:rPr sz="1450" spc="325" dirty="0">
                <a:solidFill>
                  <a:srgbClr val="C00000"/>
                </a:solidFill>
                <a:latin typeface="Cambria"/>
                <a:cs typeface="Cambria"/>
              </a:rPr>
              <a:t>   </a:t>
            </a:r>
            <a:r>
              <a:rPr sz="1450" spc="-25" dirty="0">
                <a:solidFill>
                  <a:srgbClr val="C00000"/>
                </a:solidFill>
                <a:latin typeface="Cambria"/>
                <a:cs typeface="Cambria"/>
              </a:rPr>
              <a:t>ve 	</a:t>
            </a:r>
            <a:r>
              <a:rPr sz="1450" dirty="0">
                <a:solidFill>
                  <a:srgbClr val="C00000"/>
                </a:solidFill>
                <a:latin typeface="Cambria"/>
                <a:cs typeface="Cambria"/>
              </a:rPr>
              <a:t>sonrasındaki</a:t>
            </a:r>
            <a:r>
              <a:rPr sz="1450" spc="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solidFill>
                  <a:srgbClr val="C00000"/>
                </a:solidFill>
                <a:latin typeface="Cambria"/>
                <a:cs typeface="Cambria"/>
              </a:rPr>
              <a:t>günlerde</a:t>
            </a:r>
            <a:r>
              <a:rPr sz="1450" spc="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solidFill>
                  <a:srgbClr val="C00000"/>
                </a:solidFill>
                <a:latin typeface="Cambria"/>
                <a:cs typeface="Cambria"/>
              </a:rPr>
              <a:t>gerçekleşen</a:t>
            </a:r>
            <a:r>
              <a:rPr sz="1450" spc="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solidFill>
                  <a:srgbClr val="C00000"/>
                </a:solidFill>
                <a:latin typeface="Cambria"/>
                <a:cs typeface="Cambria"/>
              </a:rPr>
              <a:t>seyahat</a:t>
            </a:r>
            <a:r>
              <a:rPr sz="1450" spc="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solidFill>
                  <a:srgbClr val="C00000"/>
                </a:solidFill>
                <a:latin typeface="Cambria"/>
                <a:cs typeface="Cambria"/>
              </a:rPr>
              <a:t>günleri</a:t>
            </a:r>
            <a:r>
              <a:rPr sz="1450" spc="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spc="-20" dirty="0">
                <a:latin typeface="Cambria"/>
                <a:cs typeface="Cambria"/>
              </a:rPr>
              <a:t>için 	</a:t>
            </a:r>
            <a:r>
              <a:rPr sz="1450" dirty="0">
                <a:latin typeface="Cambria"/>
                <a:cs typeface="Cambria"/>
              </a:rPr>
              <a:t>bireysel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destek</a:t>
            </a:r>
            <a:r>
              <a:rPr sz="1450" spc="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hibesi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verilmesi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zorunludur: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450">
              <a:latin typeface="Cambria"/>
              <a:cs typeface="Cambria"/>
            </a:endParaRPr>
          </a:p>
          <a:p>
            <a:pPr marL="2085339" marR="5080" indent="687705">
              <a:lnSpc>
                <a:spcPct val="102400"/>
              </a:lnSpc>
              <a:spcBef>
                <a:spcPts val="5"/>
              </a:spcBef>
            </a:pP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1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günü</a:t>
            </a:r>
            <a:r>
              <a:rPr sz="1450" spc="20" dirty="0">
                <a:latin typeface="Cambria"/>
                <a:cs typeface="Cambria"/>
              </a:rPr>
              <a:t> </a:t>
            </a:r>
            <a:r>
              <a:rPr sz="1450" spc="160" dirty="0">
                <a:latin typeface="Cambria"/>
                <a:cs typeface="Cambria"/>
              </a:rPr>
              <a:t>+0</a:t>
            </a:r>
            <a:r>
              <a:rPr sz="1450" spc="3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/</a:t>
            </a:r>
            <a:r>
              <a:rPr sz="1450" spc="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15" dirty="0">
                <a:latin typeface="Cambria"/>
                <a:cs typeface="Cambria"/>
              </a:rPr>
              <a:t> </a:t>
            </a:r>
            <a:r>
              <a:rPr sz="1450" spc="60" dirty="0">
                <a:latin typeface="Cambria"/>
                <a:cs typeface="Cambria"/>
              </a:rPr>
              <a:t>günü+1</a:t>
            </a:r>
            <a:r>
              <a:rPr sz="1450" spc="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/</a:t>
            </a:r>
            <a:r>
              <a:rPr sz="1450" spc="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25" dirty="0">
                <a:latin typeface="Cambria"/>
                <a:cs typeface="Cambria"/>
              </a:rPr>
              <a:t> </a:t>
            </a:r>
            <a:r>
              <a:rPr sz="1450" spc="50" dirty="0">
                <a:latin typeface="Cambria"/>
                <a:cs typeface="Cambria"/>
              </a:rPr>
              <a:t>günü+2</a:t>
            </a:r>
            <a:r>
              <a:rPr sz="1450" spc="50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(Seyahat</a:t>
            </a:r>
            <a:r>
              <a:rPr sz="1450" spc="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günü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yok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/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1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Seyahat</a:t>
            </a:r>
            <a:r>
              <a:rPr sz="1450" spc="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günü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var</a:t>
            </a:r>
            <a:r>
              <a:rPr sz="1450" spc="4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/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2</a:t>
            </a:r>
            <a:r>
              <a:rPr sz="1450" spc="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Seyahat</a:t>
            </a:r>
            <a:r>
              <a:rPr sz="1450" spc="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günü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spc="-20" dirty="0">
                <a:latin typeface="Cambria"/>
                <a:cs typeface="Cambria"/>
              </a:rPr>
              <a:t>var)</a:t>
            </a:r>
            <a:endParaRPr sz="1450">
              <a:latin typeface="Cambria"/>
              <a:cs typeface="Cambri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683" rIns="0" bIns="0" rtlCol="0">
            <a:spAutoFit/>
          </a:bodyPr>
          <a:lstStyle/>
          <a:p>
            <a:pPr marL="4035425">
              <a:lnSpc>
                <a:spcPct val="100000"/>
              </a:lnSpc>
              <a:spcBef>
                <a:spcPts val="110"/>
              </a:spcBef>
            </a:pP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Hibe</a:t>
            </a:r>
            <a:r>
              <a:rPr sz="23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25" dirty="0">
                <a:solidFill>
                  <a:srgbClr val="000000"/>
                </a:solidFill>
                <a:latin typeface="Cambria"/>
                <a:cs typeface="Cambria"/>
              </a:rPr>
              <a:t>Türleri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4900" y="2162889"/>
            <a:ext cx="2768600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0" i="1" spc="-45" dirty="0">
                <a:latin typeface="Cambria"/>
                <a:cs typeface="Cambria"/>
              </a:rPr>
              <a:t>Yeşil</a:t>
            </a:r>
            <a:r>
              <a:rPr sz="2450" i="1" spc="-50" dirty="0">
                <a:latin typeface="Cambria"/>
                <a:cs typeface="Cambria"/>
              </a:rPr>
              <a:t> </a:t>
            </a:r>
            <a:r>
              <a:rPr sz="2450" i="1" spc="-80" dirty="0">
                <a:latin typeface="Cambria"/>
                <a:cs typeface="Cambria"/>
              </a:rPr>
              <a:t>Seyahat</a:t>
            </a:r>
            <a:r>
              <a:rPr sz="2450" i="1" spc="-50" dirty="0">
                <a:latin typeface="Cambria"/>
                <a:cs typeface="Cambria"/>
              </a:rPr>
              <a:t> </a:t>
            </a:r>
            <a:r>
              <a:rPr sz="2450" i="1" spc="-35" dirty="0">
                <a:latin typeface="Cambria"/>
                <a:cs typeface="Cambria"/>
              </a:rPr>
              <a:t>Desteği</a:t>
            </a:r>
            <a:r>
              <a:rPr sz="2450" i="1" spc="-55" dirty="0">
                <a:latin typeface="Cambria"/>
                <a:cs typeface="Cambria"/>
              </a:rPr>
              <a:t> </a:t>
            </a:r>
            <a:r>
              <a:rPr sz="2450" i="1" spc="-50" dirty="0">
                <a:latin typeface="Cambria"/>
                <a:cs typeface="Cambria"/>
              </a:rPr>
              <a:t>: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2530" y="3010153"/>
            <a:ext cx="1091565" cy="5035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18110">
              <a:lnSpc>
                <a:spcPts val="1780"/>
              </a:lnSpc>
              <a:spcBef>
                <a:spcPts val="325"/>
              </a:spcBef>
            </a:pPr>
            <a:r>
              <a:rPr sz="1650" spc="-10" dirty="0">
                <a:latin typeface="Cambria"/>
                <a:cs typeface="Cambria"/>
              </a:rPr>
              <a:t>yarısından kullanılarak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7" y="3010153"/>
            <a:ext cx="2340610" cy="7296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01295" marR="5080" indent="-189230">
              <a:lnSpc>
                <a:spcPts val="1780"/>
              </a:lnSpc>
              <a:spcBef>
                <a:spcPts val="325"/>
              </a:spcBef>
              <a:buFont typeface="Arial MT"/>
              <a:buChar char="•"/>
              <a:tabLst>
                <a:tab pos="201295" algn="l"/>
                <a:tab pos="996315" algn="l"/>
                <a:tab pos="1355090" algn="l"/>
                <a:tab pos="1635760" algn="l"/>
              </a:tabLst>
            </a:pPr>
            <a:r>
              <a:rPr sz="1650" spc="-10" dirty="0">
                <a:latin typeface="Cambria"/>
                <a:cs typeface="Cambria"/>
              </a:rPr>
              <a:t>Seyahatin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tamamının fazlası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20" dirty="0">
                <a:latin typeface="Cambria"/>
                <a:cs typeface="Cambria"/>
              </a:rPr>
              <a:t>yeşil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araçlar yapılır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7" y="4124959"/>
            <a:ext cx="3571875" cy="7296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01295" marR="5080" indent="-189230" algn="just">
              <a:lnSpc>
                <a:spcPts val="1780"/>
              </a:lnSpc>
              <a:spcBef>
                <a:spcPts val="325"/>
              </a:spcBef>
              <a:buFont typeface="Arial MT"/>
              <a:buChar char="•"/>
              <a:tabLst>
                <a:tab pos="201295" algn="l"/>
              </a:tabLst>
            </a:pPr>
            <a:r>
              <a:rPr sz="1650" dirty="0">
                <a:latin typeface="Cambria"/>
                <a:cs typeface="Cambria"/>
              </a:rPr>
              <a:t>Yeşil</a:t>
            </a:r>
            <a:r>
              <a:rPr sz="1650" spc="470" dirty="0">
                <a:latin typeface="Cambria"/>
                <a:cs typeface="Cambria"/>
              </a:rPr>
              <a:t>   </a:t>
            </a:r>
            <a:r>
              <a:rPr sz="1650" dirty="0">
                <a:latin typeface="Cambria"/>
                <a:cs typeface="Cambria"/>
              </a:rPr>
              <a:t>seyahat</a:t>
            </a:r>
            <a:r>
              <a:rPr sz="1650" spc="470" dirty="0">
                <a:latin typeface="Cambria"/>
                <a:cs typeface="Cambria"/>
              </a:rPr>
              <a:t>   </a:t>
            </a:r>
            <a:r>
              <a:rPr sz="1650" spc="-10" dirty="0">
                <a:latin typeface="Cambria"/>
                <a:cs typeface="Cambria"/>
              </a:rPr>
              <a:t>gerçekleştirilmesi durumunda,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bireysel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destek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hibesi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en </a:t>
            </a:r>
            <a:r>
              <a:rPr sz="1650" dirty="0">
                <a:latin typeface="Cambria"/>
                <a:cs typeface="Cambria"/>
              </a:rPr>
              <a:t>fazla</a:t>
            </a:r>
            <a:r>
              <a:rPr sz="1650" spc="-4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6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günlük</a:t>
            </a:r>
            <a:r>
              <a:rPr sz="1650" spc="-4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seyahat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için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verilir</a:t>
            </a:r>
            <a:endParaRPr sz="165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326" y="2898647"/>
            <a:ext cx="4996434" cy="21366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4007" y="1302512"/>
            <a:ext cx="458597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12</a:t>
            </a:r>
            <a:r>
              <a:rPr sz="23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Bölge</a:t>
            </a:r>
            <a:r>
              <a:rPr sz="2300" b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25" dirty="0">
                <a:solidFill>
                  <a:srgbClr val="000000"/>
                </a:solidFill>
                <a:latin typeface="Cambria"/>
                <a:cs typeface="Cambria"/>
              </a:rPr>
              <a:t>ve</a:t>
            </a:r>
            <a:r>
              <a:rPr sz="2300" b="1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30" dirty="0">
                <a:solidFill>
                  <a:srgbClr val="000000"/>
                </a:solidFill>
                <a:latin typeface="Cambria"/>
                <a:cs typeface="Cambria"/>
              </a:rPr>
              <a:t>Hareketlilik</a:t>
            </a:r>
            <a:r>
              <a:rPr sz="2300" b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00" dirty="0">
                <a:solidFill>
                  <a:srgbClr val="000000"/>
                </a:solidFill>
                <a:latin typeface="Cambria"/>
                <a:cs typeface="Cambria"/>
              </a:rPr>
              <a:t>Kısıtlamaları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538" y="6179820"/>
            <a:ext cx="1316990" cy="387985"/>
          </a:xfrm>
          <a:custGeom>
            <a:avLst/>
            <a:gdLst/>
            <a:ahLst/>
            <a:cxnLst/>
            <a:rect l="l" t="t" r="r" b="b"/>
            <a:pathLst>
              <a:path w="1316990" h="387984">
                <a:moveTo>
                  <a:pt x="1316736" y="0"/>
                </a:moveTo>
                <a:lnTo>
                  <a:pt x="0" y="0"/>
                </a:lnTo>
                <a:lnTo>
                  <a:pt x="0" y="387858"/>
                </a:lnTo>
                <a:lnTo>
                  <a:pt x="5334" y="387858"/>
                </a:lnTo>
                <a:lnTo>
                  <a:pt x="10668" y="387858"/>
                </a:lnTo>
                <a:lnTo>
                  <a:pt x="1306830" y="387858"/>
                </a:lnTo>
                <a:lnTo>
                  <a:pt x="1311402" y="387858"/>
                </a:lnTo>
                <a:lnTo>
                  <a:pt x="1316736" y="387858"/>
                </a:lnTo>
                <a:lnTo>
                  <a:pt x="1316736" y="0"/>
                </a:lnTo>
                <a:close/>
              </a:path>
            </a:pathLst>
          </a:custGeom>
          <a:solidFill>
            <a:srgbClr val="F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0595" y="1755743"/>
          <a:ext cx="7830820" cy="4545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5862320"/>
              </a:tblGrid>
              <a:tr h="2667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1-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Batı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Balkanlar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Arnavutluk,</a:t>
                      </a:r>
                      <a:r>
                        <a:rPr sz="95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Bosna-Hersek,</a:t>
                      </a:r>
                      <a:r>
                        <a:rPr sz="95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Kosova,</a:t>
                      </a:r>
                      <a:r>
                        <a:rPr sz="95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Karadağ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2-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Doğu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Ortaklığı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Ermenistan,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Azerbaycan,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Gürcistan*,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Moldova,</a:t>
                      </a:r>
                      <a:r>
                        <a:rPr sz="950" b="1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Ukrayna,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Belarus</a:t>
                      </a:r>
                      <a:r>
                        <a:rPr sz="9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*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3-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Güney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Akdeniz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Ülkeleri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Cezayir,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Mısır,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Ürdün,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Lübnan,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Libya,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Fas,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Filistin,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Tunus,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Suriye,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İsrail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4-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Rusya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-10" dirty="0">
                          <a:latin typeface="Cambria"/>
                          <a:cs typeface="Cambria"/>
                        </a:rPr>
                        <a:t>Rusya*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5-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Asya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121285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Bangladeş,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Butan,</a:t>
                      </a:r>
                      <a:r>
                        <a:rPr sz="95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Brunei,</a:t>
                      </a:r>
                      <a:r>
                        <a:rPr sz="95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Kamboçya,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Çin,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Kuzey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Kore</a:t>
                      </a:r>
                      <a:r>
                        <a:rPr sz="95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Hong</a:t>
                      </a:r>
                      <a:r>
                        <a:rPr sz="95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Kong,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Hindistan,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Endonezya</a:t>
                      </a:r>
                      <a:r>
                        <a:rPr sz="950" spc="-2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Japonya,</a:t>
                      </a:r>
                      <a:r>
                        <a:rPr sz="9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Güney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Kore,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Laos</a:t>
                      </a:r>
                      <a:r>
                        <a:rPr sz="9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Makao,</a:t>
                      </a:r>
                      <a:r>
                        <a:rPr sz="95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Malezya,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Maldivler,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Moğolistan,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Myanmar,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Nepal,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Pakistan,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Filipinler,</a:t>
                      </a:r>
                      <a:r>
                        <a:rPr sz="95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Singapur,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Sri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Lanka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Tayvan,</a:t>
                      </a:r>
                      <a:r>
                        <a:rPr sz="95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Tayland,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Vietnam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6-</a:t>
                      </a:r>
                      <a:r>
                        <a:rPr sz="95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Orta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Asya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Afganistan,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Kazakistan,</a:t>
                      </a:r>
                      <a:r>
                        <a:rPr sz="95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Kırgızistan,</a:t>
                      </a:r>
                      <a:r>
                        <a:rPr sz="95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Tacikistan,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Türkmenistan,</a:t>
                      </a:r>
                      <a:r>
                        <a:rPr sz="95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Özbekistan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7-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Orta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Doğu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Bahreyn,</a:t>
                      </a:r>
                      <a:r>
                        <a:rPr sz="950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İran,</a:t>
                      </a:r>
                      <a:r>
                        <a:rPr sz="950" b="1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Irak</a:t>
                      </a:r>
                      <a:r>
                        <a:rPr sz="950" spc="-4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Kuveyt,</a:t>
                      </a:r>
                      <a:r>
                        <a:rPr sz="95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Umman,</a:t>
                      </a:r>
                      <a:r>
                        <a:rPr sz="95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Katar,</a:t>
                      </a:r>
                      <a:r>
                        <a:rPr sz="95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Suudi</a:t>
                      </a:r>
                      <a:r>
                        <a:rPr sz="950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Arabistan,</a:t>
                      </a:r>
                      <a:r>
                        <a:rPr sz="95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Birleşik</a:t>
                      </a:r>
                      <a:r>
                        <a:rPr sz="950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Arap</a:t>
                      </a:r>
                      <a:r>
                        <a:rPr sz="950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Emirlikleri,</a:t>
                      </a:r>
                      <a:r>
                        <a:rPr sz="95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Yemen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8-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Pasifik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408940">
                        <a:lnSpc>
                          <a:spcPct val="104200"/>
                        </a:lnSpc>
                        <a:spcBef>
                          <a:spcPts val="254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Avustralya,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Cook</a:t>
                      </a:r>
                      <a:r>
                        <a:rPr sz="9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Adaları,</a:t>
                      </a:r>
                      <a:r>
                        <a:rPr sz="95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Fiji,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Kiribati,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Marshall</a:t>
                      </a:r>
                      <a:r>
                        <a:rPr sz="950" b="1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Adaları,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Mikronezya,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Nauru,</a:t>
                      </a:r>
                      <a:r>
                        <a:rPr sz="95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Yeni</a:t>
                      </a:r>
                      <a:r>
                        <a:rPr sz="95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Zelanda,</a:t>
                      </a:r>
                      <a:r>
                        <a:rPr sz="95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Niue,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Palau,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Papua</a:t>
                      </a:r>
                      <a:r>
                        <a:rPr sz="95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Yeni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Gine,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Samoa,</a:t>
                      </a:r>
                      <a:r>
                        <a:rPr sz="95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Solomon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Adaları,</a:t>
                      </a:r>
                      <a:r>
                        <a:rPr sz="95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Doğu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Timor,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Tonga,</a:t>
                      </a:r>
                      <a:r>
                        <a:rPr sz="95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Tuvalu,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Vanuatu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9-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Sahraaltı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Afrika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220345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Angola,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Benin,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Botsvana,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Burkina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Faso,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Burundi,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Kamerun,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Kabo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Verde,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Orta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Afrika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Cumhuriyeti,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Çad,</a:t>
                      </a:r>
                      <a:r>
                        <a:rPr sz="950" b="1" spc="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Komorlar,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Kongo,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Kongo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Demokratik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Cumhuriyeti,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Fildişi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Sahili,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Cibuti,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Ekvator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Ginesi,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Eritre,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Esvatini,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Etiyopya,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Gabon,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Gambiya,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Gana,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Gine-Bissau,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Kenya,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Lesoto,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Liberya,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Madagaskar,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Malavi,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Mali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Moritanya,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Morityus,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Mozambik,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Namibya,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Nijer,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Nijerya,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Ruanda,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Sao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Tome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Principe,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Senegal,</a:t>
                      </a:r>
                      <a:r>
                        <a:rPr sz="95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Seyşeller,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Sierra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Leone,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Somali,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Güney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Afrika,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Güney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Sudan,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Sudan,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Tanzanya,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Togo,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Uganda,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Zambiya,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Zimbabve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10-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Latin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Amerika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168275" indent="-635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Arjantin,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Bolivya,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Brezilya</a:t>
                      </a:r>
                      <a:r>
                        <a:rPr sz="95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Şili,</a:t>
                      </a:r>
                      <a:r>
                        <a:rPr sz="9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Kolombiya,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Kosta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Rika,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Ekvador,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El</a:t>
                      </a:r>
                      <a:r>
                        <a:rPr sz="950" b="1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Salvador,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Guatemala,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Honduras,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Meksika,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Nikaragua,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Panama,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Paraguay,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Peru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Uruguay,</a:t>
                      </a:r>
                      <a:r>
                        <a:rPr sz="95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Venezuela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11-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Karayipler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209550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Antigua</a:t>
                      </a:r>
                      <a:r>
                        <a:rPr sz="95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Barbuda,</a:t>
                      </a:r>
                      <a:r>
                        <a:rPr sz="95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Bahamalar,</a:t>
                      </a:r>
                      <a:r>
                        <a:rPr sz="95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Barbados,</a:t>
                      </a:r>
                      <a:r>
                        <a:rPr sz="95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Belize,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Küba,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Dominika,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Dominik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Cumhuriyeti,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Grenada,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Guyana,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Haiti,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Jamaika</a:t>
                      </a:r>
                      <a:r>
                        <a:rPr sz="950" b="1" spc="-4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Saint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Kitts</a:t>
                      </a:r>
                      <a:r>
                        <a:rPr sz="95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ve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Nevis,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Saint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Lucia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Saint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Vincent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Grenadinler,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Surinam</a:t>
                      </a:r>
                      <a:r>
                        <a:rPr sz="95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Trinidad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ve</a:t>
                      </a:r>
                      <a:r>
                        <a:rPr sz="95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Tobago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12-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ABD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ve Kanada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Amerika</a:t>
                      </a:r>
                      <a:r>
                        <a:rPr sz="950" spc="1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Birleşik</a:t>
                      </a:r>
                      <a:r>
                        <a:rPr sz="950" spc="1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Devletleri,</a:t>
                      </a:r>
                      <a:r>
                        <a:rPr sz="95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Kanada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979664" y="1489709"/>
            <a:ext cx="2078989" cy="4522470"/>
            <a:chOff x="7979664" y="1489709"/>
            <a:chExt cx="2078989" cy="45224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218" y="1489709"/>
              <a:ext cx="1608582" cy="15422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1614" y="4615433"/>
              <a:ext cx="1526286" cy="13967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9664" y="2823971"/>
              <a:ext cx="2078735" cy="19415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48718" y="1741424"/>
            <a:ext cx="1353820" cy="418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625" marR="166370" indent="-3175" algn="ctr">
              <a:lnSpc>
                <a:spcPct val="101499"/>
              </a:lnSpc>
              <a:spcBef>
                <a:spcPts val="95"/>
              </a:spcBef>
            </a:pPr>
            <a:r>
              <a:rPr sz="1300" b="1" spc="-55" dirty="0">
                <a:solidFill>
                  <a:srgbClr val="002060"/>
                </a:solidFill>
                <a:latin typeface="Cambria"/>
                <a:cs typeface="Cambria"/>
              </a:rPr>
              <a:t>Belarus</a:t>
            </a:r>
            <a:r>
              <a:rPr sz="1300" b="1" spc="-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ambria"/>
                <a:cs typeface="Cambria"/>
              </a:rPr>
              <a:t>ve </a:t>
            </a:r>
            <a:r>
              <a:rPr sz="1300" b="1" spc="-75" dirty="0">
                <a:solidFill>
                  <a:srgbClr val="002060"/>
                </a:solidFill>
                <a:latin typeface="Cambria"/>
                <a:cs typeface="Cambria"/>
              </a:rPr>
              <a:t>Rusya</a:t>
            </a:r>
            <a:r>
              <a:rPr sz="1300" b="1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ambria"/>
                <a:cs typeface="Cambria"/>
              </a:rPr>
              <a:t>ile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yalnızca</a:t>
            </a:r>
            <a:r>
              <a:rPr sz="13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gelen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yönlü</a:t>
            </a:r>
            <a:r>
              <a:rPr sz="1300" spc="3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öğrenci hareketliliği</a:t>
            </a:r>
            <a:endParaRPr sz="1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300">
              <a:latin typeface="Cambria"/>
              <a:cs typeface="Cambria"/>
            </a:endParaRPr>
          </a:p>
          <a:p>
            <a:pPr marL="12700" marR="5080" algn="ctr">
              <a:lnSpc>
                <a:spcPct val="101499"/>
              </a:lnSpc>
            </a:pPr>
            <a:r>
              <a:rPr sz="1300" b="1" spc="-10" dirty="0">
                <a:solidFill>
                  <a:srgbClr val="002060"/>
                </a:solidFill>
                <a:latin typeface="Cambria"/>
                <a:cs typeface="Cambria"/>
              </a:rPr>
              <a:t>Gürcistan’daki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merkezi</a:t>
            </a:r>
            <a:r>
              <a:rPr sz="13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yönetim,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yerel</a:t>
            </a:r>
            <a:r>
              <a:rPr sz="1300" spc="-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yönetimler,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ajanslar</a:t>
            </a:r>
            <a:r>
              <a:rPr sz="1300" spc="2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ve</a:t>
            </a:r>
            <a:r>
              <a:rPr sz="1300" spc="2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devlete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ait</a:t>
            </a:r>
            <a:r>
              <a:rPr sz="1300" spc="3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işletmeler</a:t>
            </a:r>
            <a:r>
              <a:rPr sz="1300" spc="3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ambria"/>
                <a:cs typeface="Cambria"/>
              </a:rPr>
              <a:t>ile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işbirlikleri desteklenmiyor</a:t>
            </a:r>
            <a:endParaRPr sz="1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300">
              <a:latin typeface="Cambria"/>
              <a:cs typeface="Cambria"/>
            </a:endParaRPr>
          </a:p>
          <a:p>
            <a:pPr marL="273685" marR="110489" indent="-1270" algn="ctr">
              <a:lnSpc>
                <a:spcPct val="101499"/>
              </a:lnSpc>
            </a:pPr>
            <a:r>
              <a:rPr sz="1300" spc="-60" dirty="0">
                <a:solidFill>
                  <a:srgbClr val="002060"/>
                </a:solidFill>
                <a:latin typeface="Cambria"/>
                <a:cs typeface="Cambria"/>
              </a:rPr>
              <a:t>“</a:t>
            </a:r>
            <a:r>
              <a:rPr sz="1300" b="1" spc="-60" dirty="0">
                <a:solidFill>
                  <a:srgbClr val="002060"/>
                </a:solidFill>
                <a:latin typeface="Cambria"/>
                <a:cs typeface="Cambria"/>
              </a:rPr>
              <a:t>Suriye</a:t>
            </a:r>
            <a:r>
              <a:rPr sz="1300" b="1" spc="3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Cambria"/>
                <a:cs typeface="Cambria"/>
              </a:rPr>
              <a:t>kamu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kurumları</a:t>
            </a:r>
            <a:r>
              <a:rPr sz="1300" spc="4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ambria"/>
                <a:cs typeface="Cambria"/>
              </a:rPr>
              <a:t>ve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üniversiteleri Erasmus+ kapsamına katıldı”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68834"/>
              </p:ext>
            </p:extLst>
          </p:nvPr>
        </p:nvGraphicFramePr>
        <p:xfrm>
          <a:off x="76201" y="1981200"/>
          <a:ext cx="9677400" cy="4038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953"/>
                <a:gridCol w="7649447"/>
              </a:tblGrid>
              <a:tr h="990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Asia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2382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az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%25'i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bölgenin</a:t>
                      </a:r>
                      <a:r>
                        <a:rPr sz="1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9A00"/>
                          </a:solidFill>
                          <a:latin typeface="Times New Roman"/>
                          <a:cs typeface="Times New Roman"/>
                        </a:rPr>
                        <a:t>Az</a:t>
                      </a:r>
                      <a:r>
                        <a:rPr sz="1200" b="1" spc="5" dirty="0">
                          <a:solidFill>
                            <a:srgbClr val="FF9A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9A00"/>
                          </a:solidFill>
                          <a:latin typeface="Times New Roman"/>
                          <a:cs typeface="Times New Roman"/>
                        </a:rPr>
                        <a:t>Gelişmiş</a:t>
                      </a:r>
                      <a:r>
                        <a:rPr sz="1200" b="1" spc="-15" dirty="0">
                          <a:solidFill>
                            <a:srgbClr val="FF9A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9A00"/>
                          </a:solidFill>
                          <a:latin typeface="Times New Roman"/>
                          <a:cs typeface="Times New Roman"/>
                        </a:rPr>
                        <a:t>Ülkeler</a:t>
                      </a:r>
                      <a:r>
                        <a:rPr sz="1200" b="1" spc="-30" dirty="0">
                          <a:solidFill>
                            <a:srgbClr val="FF9A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9A00"/>
                          </a:solidFill>
                          <a:latin typeface="Times New Roman"/>
                          <a:cs typeface="Times New Roman"/>
                        </a:rPr>
                        <a:t>(LDCs)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hareketlilik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kullanılmalı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%25'inden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fazlası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Yüksek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Gelirli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Ülkeler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(HIC'ler)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hareketlilik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kullanılmamalı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%15'inden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fazlası Çin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ile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hareketlilik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kullanılmamalı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%10'undan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fazlası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Hindistan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ile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hareketlilik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kullanılmamalı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7173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Pacific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Avustralya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Yeni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Zelanda'ya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toplam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fazla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%86.5’i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kullanılmalı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11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Sub-Saharan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Africa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37338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az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%35'i,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göç</a:t>
                      </a:r>
                      <a:r>
                        <a:rPr sz="1200" b="1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öncelikli</a:t>
                      </a:r>
                      <a:r>
                        <a:rPr sz="1200" b="1" spc="-3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ülkelere</a:t>
                      </a:r>
                      <a:r>
                        <a:rPr sz="1200" b="1" spc="-15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özel</a:t>
                      </a:r>
                      <a:r>
                        <a:rPr sz="1200" b="1" spc="-5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önem</a:t>
                      </a:r>
                      <a:r>
                        <a:rPr sz="1200" b="1" spc="-2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verilerek,</a:t>
                      </a:r>
                      <a:r>
                        <a:rPr sz="1200" b="1" spc="-8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Az</a:t>
                      </a:r>
                      <a:r>
                        <a:rPr sz="1200" b="1" spc="-5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Gelişmiş</a:t>
                      </a:r>
                      <a:r>
                        <a:rPr sz="1200" b="1" spc="-2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Ülkeler</a:t>
                      </a:r>
                      <a:r>
                        <a:rPr sz="1200" b="1" spc="-4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(LDCs)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kullanılmalı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Herhangi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bir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ülkeyle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hareketlilik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%8'inden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fazlası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kullanılmamalı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2218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Latin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America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Brezilya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Meksika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toplam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fazla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30'u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kullanılmalı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2218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Neighborhood</a:t>
                      </a:r>
                      <a:r>
                        <a:rPr sz="1200" b="1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East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%40‘ı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imkanları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kısıtlı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öğrencilere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tahsis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edilmeli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6626">
                <a:tc>
                  <a:txBody>
                    <a:bodyPr/>
                    <a:lstStyle/>
                    <a:p>
                      <a:pPr marL="649605" marR="268605" indent="-3708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South-Mediterranean Countries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Herhangi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bir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ülkeyle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hareketlilik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%15'inden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fazlası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kullanılmamalı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Bütçenin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az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%70'i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öğrencilere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tahsis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edilmeli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bu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öğrencilerin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%50'si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imkanları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kısıtlı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öğrenciler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olmalı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2354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Western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Balkans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Öğrenci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hareketliliği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öncelikli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olmalı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150105" y="1527301"/>
            <a:ext cx="136652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80" dirty="0">
                <a:latin typeface="Cambria"/>
                <a:cs typeface="Cambria"/>
              </a:rPr>
              <a:t>AB</a:t>
            </a:r>
            <a:r>
              <a:rPr sz="1950" b="1" spc="-20" dirty="0">
                <a:latin typeface="Cambria"/>
                <a:cs typeface="Cambria"/>
              </a:rPr>
              <a:t> </a:t>
            </a:r>
            <a:r>
              <a:rPr sz="1950" b="1" spc="-75" dirty="0">
                <a:latin typeface="Cambria"/>
                <a:cs typeface="Cambria"/>
              </a:rPr>
              <a:t>Hedefleri</a:t>
            </a:r>
            <a:endParaRPr sz="1950">
              <a:latin typeface="Cambria"/>
              <a:cs typeface="Cambri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38671"/>
            <a:ext cx="10058400" cy="5791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57655"/>
            <a:ext cx="10058400" cy="6156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25567" y="5414771"/>
            <a:ext cx="3785870" cy="0"/>
          </a:xfrm>
          <a:custGeom>
            <a:avLst/>
            <a:gdLst/>
            <a:ahLst/>
            <a:cxnLst/>
            <a:rect l="l" t="t" r="r" b="b"/>
            <a:pathLst>
              <a:path w="3785870">
                <a:moveTo>
                  <a:pt x="0" y="0"/>
                </a:moveTo>
                <a:lnTo>
                  <a:pt x="3785616" y="0"/>
                </a:lnTo>
              </a:path>
            </a:pathLst>
          </a:custGeom>
          <a:ln w="9144">
            <a:solidFill>
              <a:srgbClr val="2B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976" y="5411723"/>
            <a:ext cx="3785870" cy="0"/>
          </a:xfrm>
          <a:custGeom>
            <a:avLst/>
            <a:gdLst/>
            <a:ahLst/>
            <a:cxnLst/>
            <a:rect l="l" t="t" r="r" b="b"/>
            <a:pathLst>
              <a:path w="3785870">
                <a:moveTo>
                  <a:pt x="0" y="0"/>
                </a:moveTo>
                <a:lnTo>
                  <a:pt x="3785616" y="0"/>
                </a:lnTo>
              </a:path>
            </a:pathLst>
          </a:custGeom>
          <a:ln w="9144">
            <a:solidFill>
              <a:srgbClr val="2B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5160" y="1293876"/>
            <a:ext cx="34550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>
                <a:solidFill>
                  <a:srgbClr val="1A1A1A"/>
                </a:solidFill>
              </a:rPr>
              <a:t>Erasmus+</a:t>
            </a:r>
            <a:r>
              <a:rPr spc="330" dirty="0">
                <a:solidFill>
                  <a:srgbClr val="1A1A1A"/>
                </a:solidFill>
              </a:rPr>
              <a:t> </a:t>
            </a:r>
            <a:r>
              <a:rPr spc="125" dirty="0"/>
              <a:t>Oncelikleri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4800" y="1784504"/>
            <a:ext cx="9067799" cy="52514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400" dirty="0">
                <a:solidFill>
                  <a:srgbClr val="0F0F0F"/>
                </a:solidFill>
                <a:latin typeface="Lucida Sans Unicode"/>
                <a:cs typeface="Lucida Sans Unicode"/>
              </a:rPr>
              <a:t>Bu</a:t>
            </a:r>
            <a:r>
              <a:rPr sz="1400" spc="-120" dirty="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önceliklerin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planlanan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faaliyetlerle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ilişkilendirilmesi,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değerlendirme</a:t>
            </a:r>
            <a:r>
              <a:rPr sz="1400" spc="3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aşamasında</a:t>
            </a:r>
            <a:r>
              <a:rPr sz="1400" spc="9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projenizi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solidFill>
                  <a:srgbClr val="111111"/>
                </a:solidFill>
                <a:latin typeface="Lucida Sans Unicode"/>
                <a:cs typeface="Lucida Sans Unicode"/>
              </a:rPr>
              <a:t>öne</a:t>
            </a:r>
            <a:r>
              <a:rPr sz="1400" spc="-105" dirty="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çıkaracaklır.</a:t>
            </a:r>
            <a:endParaRPr sz="1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400" spc="-110" dirty="0">
                <a:latin typeface="Lucida Sans Unicode"/>
                <a:cs typeface="Lucida Sans Unicode"/>
              </a:rPr>
              <a:t>Komisyon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önceliği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solidFill>
                  <a:srgbClr val="0C0C0C"/>
                </a:solidFill>
                <a:latin typeface="Lucida Sans Unicode"/>
                <a:cs typeface="Lucida Sans Unicode"/>
              </a:rPr>
              <a:t>olan</a:t>
            </a:r>
            <a:r>
              <a:rPr sz="1400" spc="-114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1400" spc="-105" dirty="0">
                <a:solidFill>
                  <a:srgbClr val="161616"/>
                </a:solidFill>
                <a:latin typeface="Lucida Sans Unicode"/>
                <a:cs typeface="Lucida Sans Unicode"/>
              </a:rPr>
              <a:t>bu </a:t>
            </a:r>
            <a:r>
              <a:rPr sz="1400" spc="-95" dirty="0">
                <a:latin typeface="Lucida Sans Unicode"/>
                <a:cs typeface="Lucida Sans Unicode"/>
              </a:rPr>
              <a:t>başlıklara</a:t>
            </a:r>
            <a:r>
              <a:rPr sz="1400" spc="11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projelerde</a:t>
            </a:r>
            <a:r>
              <a:rPr sz="1400" spc="3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yer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verilmesi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artı</a:t>
            </a:r>
            <a:r>
              <a:rPr sz="1400" spc="-114" dirty="0">
                <a:latin typeface="Lucida Sans Unicode"/>
                <a:cs typeface="Lucida Sans Unicode"/>
              </a:rPr>
              <a:t> puan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alınmasına</a:t>
            </a:r>
            <a:r>
              <a:rPr sz="1400" spc="13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yarayacaktır</a:t>
            </a:r>
            <a:r>
              <a:rPr sz="1600" spc="-1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882" y="2637155"/>
            <a:ext cx="3368040" cy="7156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100" spc="-180" dirty="0">
                <a:solidFill>
                  <a:srgbClr val="181818"/>
                </a:solidFill>
                <a:latin typeface="Lucida Sans Unicode"/>
                <a:cs typeface="Lucida Sans Unicode"/>
              </a:rPr>
              <a:t>Demokrasi,</a:t>
            </a:r>
            <a:r>
              <a:rPr sz="2100" spc="7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100" spc="-195" dirty="0">
                <a:solidFill>
                  <a:srgbClr val="161616"/>
                </a:solidFill>
                <a:latin typeface="Lucida Sans Unicode"/>
                <a:cs typeface="Lucida Sans Unicode"/>
              </a:rPr>
              <a:t>Ortak</a:t>
            </a:r>
            <a:r>
              <a:rPr sz="2100" spc="-130" dirty="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sz="2100" spc="-165" dirty="0">
                <a:solidFill>
                  <a:srgbClr val="111111"/>
                </a:solidFill>
                <a:latin typeface="Lucida Sans Unicode"/>
                <a:cs typeface="Lucida Sans Unicode"/>
              </a:rPr>
              <a:t>Değerler</a:t>
            </a:r>
            <a:r>
              <a:rPr sz="2100" spc="-40" dirty="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sz="2100" spc="-25" dirty="0">
                <a:solidFill>
                  <a:srgbClr val="161616"/>
                </a:solidFill>
                <a:latin typeface="Lucida Sans Unicode"/>
                <a:cs typeface="Lucida Sans Unicode"/>
              </a:rPr>
              <a:t>ve</a:t>
            </a:r>
            <a:endParaRPr sz="2100" dirty="0">
              <a:latin typeface="Lucida Sans Unicode"/>
              <a:cs typeface="Lucida Sans Unicode"/>
            </a:endParaRPr>
          </a:p>
          <a:p>
            <a:pPr marL="44450" algn="ctr">
              <a:lnSpc>
                <a:spcPct val="100000"/>
              </a:lnSpc>
              <a:spcBef>
                <a:spcPts val="140"/>
              </a:spcBef>
            </a:pPr>
            <a:r>
              <a:rPr sz="2200" spc="-105" dirty="0">
                <a:solidFill>
                  <a:srgbClr val="131313"/>
                </a:solidFill>
                <a:latin typeface="Lucida Sans Unicode"/>
                <a:cs typeface="Lucida Sans Unicode"/>
              </a:rPr>
              <a:t>Sivil</a:t>
            </a:r>
            <a:r>
              <a:rPr sz="2200" spc="-225" dirty="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161616"/>
                </a:solidFill>
                <a:latin typeface="Lucida Sans Unicode"/>
                <a:cs typeface="Lucida Sans Unicode"/>
              </a:rPr>
              <a:t>Katılım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2123" y="2724231"/>
            <a:ext cx="2171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5" dirty="0">
                <a:solidFill>
                  <a:srgbClr val="181818"/>
                </a:solidFill>
                <a:latin typeface="Lucida Sans Unicode"/>
                <a:cs typeface="Lucida Sans Unicode"/>
              </a:rPr>
              <a:t>İçerme</a:t>
            </a:r>
            <a:r>
              <a:rPr sz="2100" spc="-16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100" spc="-55" dirty="0">
                <a:solidFill>
                  <a:srgbClr val="1A1A1A"/>
                </a:solidFill>
                <a:latin typeface="Lucida Sans Unicode"/>
                <a:cs typeface="Lucida Sans Unicode"/>
              </a:rPr>
              <a:t>ve</a:t>
            </a:r>
            <a:r>
              <a:rPr sz="2100" spc="-229" dirty="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sz="2100" spc="-110" dirty="0">
                <a:solidFill>
                  <a:srgbClr val="181818"/>
                </a:solidFill>
                <a:latin typeface="Lucida Sans Unicode"/>
                <a:cs typeface="Lucida Sans Unicode"/>
              </a:rPr>
              <a:t>Çeşitlilik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699" y="3429000"/>
            <a:ext cx="4172585" cy="162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130175" algn="ctr">
              <a:lnSpc>
                <a:spcPct val="112599"/>
              </a:lnSpc>
              <a:spcBef>
                <a:spcPts val="100"/>
              </a:spcBef>
            </a:pPr>
            <a:r>
              <a:rPr sz="1350" spc="-75" dirty="0">
                <a:solidFill>
                  <a:srgbClr val="0C0C0C"/>
                </a:solidFill>
                <a:latin typeface="Lucida Sans Unicode"/>
                <a:cs typeface="Lucida Sans Unicode"/>
              </a:rPr>
              <a:t>Medya</a:t>
            </a:r>
            <a:r>
              <a:rPr sz="1350" spc="-25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1350" spc="-90" dirty="0">
                <a:latin typeface="Lucida Sans Unicode"/>
                <a:cs typeface="Lucida Sans Unicode"/>
              </a:rPr>
              <a:t>okuryazarlığı</a:t>
            </a:r>
            <a:r>
              <a:rPr sz="1350" spc="100" dirty="0">
                <a:latin typeface="Lucida Sans Unicode"/>
                <a:cs typeface="Lucida Sans Unicode"/>
              </a:rPr>
              <a:t> </a:t>
            </a:r>
            <a:r>
              <a:rPr sz="1350" spc="-60" dirty="0">
                <a:latin typeface="Lucida Sans Unicode"/>
                <a:cs typeface="Lucida Sans Unicode"/>
              </a:rPr>
              <a:t>ve</a:t>
            </a:r>
            <a:r>
              <a:rPr sz="1350" spc="-160" dirty="0"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0A0A0A"/>
                </a:solidFill>
                <a:latin typeface="Lucida Sans Unicode"/>
                <a:cs typeface="Lucida Sans Unicode"/>
              </a:rPr>
              <a:t>eleştirel</a:t>
            </a:r>
            <a:r>
              <a:rPr sz="1350" spc="-65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350" spc="-95" dirty="0">
                <a:solidFill>
                  <a:srgbClr val="0C0C0C"/>
                </a:solidFill>
                <a:latin typeface="Lucida Sans Unicode"/>
                <a:cs typeface="Lucida Sans Unicode"/>
              </a:rPr>
              <a:t>düşünme</a:t>
            </a:r>
            <a:r>
              <a:rPr sz="1350" spc="-85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latin typeface="Lucida Sans Unicode"/>
                <a:cs typeface="Lucida Sans Unicode"/>
              </a:rPr>
              <a:t>becerilerini </a:t>
            </a:r>
            <a:r>
              <a:rPr sz="1350" spc="-80" dirty="0">
                <a:latin typeface="Lucida Sans Unicode"/>
                <a:cs typeface="Lucida Sans Unicode"/>
              </a:rPr>
              <a:t>güçlendirecek</a:t>
            </a:r>
            <a:r>
              <a:rPr sz="1350" spc="-5" dirty="0">
                <a:latin typeface="Lucida Sans Unicode"/>
                <a:cs typeface="Lucida Sans Unicode"/>
              </a:rPr>
              <a:t> </a:t>
            </a:r>
            <a:r>
              <a:rPr sz="1350" spc="-45" dirty="0">
                <a:latin typeface="Lucida Sans Unicode"/>
                <a:cs typeface="Lucida Sans Unicode"/>
              </a:rPr>
              <a:t>e1kinIikIer</a:t>
            </a:r>
            <a:endParaRPr sz="1350" dirty="0">
              <a:latin typeface="Lucida Sans Unicode"/>
              <a:cs typeface="Lucida Sans Unicode"/>
            </a:endParaRPr>
          </a:p>
          <a:p>
            <a:pPr marR="64135" algn="ctr">
              <a:lnSpc>
                <a:spcPct val="100000"/>
              </a:lnSpc>
              <a:spcBef>
                <a:spcPts val="200"/>
              </a:spcBef>
            </a:pPr>
            <a:r>
              <a:rPr sz="1350" spc="-110" dirty="0">
                <a:latin typeface="Lucida Sans Unicode"/>
                <a:cs typeface="Lucida Sans Unicode"/>
              </a:rPr>
              <a:t>Demokratik</a:t>
            </a:r>
            <a:r>
              <a:rPr sz="1350" spc="40" dirty="0">
                <a:latin typeface="Lucida Sans Unicode"/>
                <a:cs typeface="Lucida Sans Unicode"/>
              </a:rPr>
              <a:t> </a:t>
            </a:r>
            <a:r>
              <a:rPr sz="1350" spc="-75" dirty="0">
                <a:solidFill>
                  <a:srgbClr val="080808"/>
                </a:solidFill>
                <a:latin typeface="Lucida Sans Unicode"/>
                <a:cs typeface="Lucida Sans Unicode"/>
              </a:rPr>
              <a:t>süreçlere</a:t>
            </a:r>
            <a:r>
              <a:rPr sz="1350" spc="15" dirty="0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sz="1350" spc="-95" dirty="0" err="1">
                <a:solidFill>
                  <a:srgbClr val="0E0E0E"/>
                </a:solidFill>
                <a:latin typeface="Lucida Sans Unicode"/>
                <a:cs typeface="Lucida Sans Unicode"/>
              </a:rPr>
              <a:t>daha</a:t>
            </a:r>
            <a:r>
              <a:rPr sz="1350" spc="35" dirty="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sz="1350" dirty="0" smtClean="0">
                <a:solidFill>
                  <a:srgbClr val="0A0A0A"/>
                </a:solidFill>
                <a:latin typeface="Lucida Sans Unicode"/>
                <a:cs typeface="Lucida Sans Unicode"/>
              </a:rPr>
              <a:t>a</a:t>
            </a:r>
            <a:r>
              <a:rPr lang="tr-TR" sz="1350" dirty="0" err="1" smtClean="0">
                <a:solidFill>
                  <a:srgbClr val="0A0A0A"/>
                </a:solidFill>
                <a:latin typeface="Lucida Sans Unicode"/>
                <a:cs typeface="Lucida Sans Unicode"/>
              </a:rPr>
              <a:t>kt</a:t>
            </a:r>
            <a:r>
              <a:rPr sz="1350" dirty="0" smtClean="0">
                <a:solidFill>
                  <a:srgbClr val="0A0A0A"/>
                </a:solidFill>
                <a:latin typeface="Lucida Sans Unicode"/>
                <a:cs typeface="Lucida Sans Unicode"/>
              </a:rPr>
              <a:t>if</a:t>
            </a:r>
            <a:r>
              <a:rPr sz="1350" spc="-35" dirty="0" smtClean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350" spc="-85" dirty="0">
                <a:latin typeface="Lucida Sans Unicode"/>
                <a:cs typeface="Lucida Sans Unicode"/>
              </a:rPr>
              <a:t>katılımını</a:t>
            </a:r>
            <a:r>
              <a:rPr sz="1350" spc="-10" dirty="0">
                <a:latin typeface="Lucida Sans Unicode"/>
                <a:cs typeface="Lucida Sans Unicode"/>
              </a:rPr>
              <a:t> </a:t>
            </a:r>
            <a:r>
              <a:rPr sz="1350" spc="-50" dirty="0">
                <a:latin typeface="Lucida Sans Unicode"/>
                <a:cs typeface="Lucida Sans Unicode"/>
              </a:rPr>
              <a:t>desteklemek</a:t>
            </a:r>
            <a:endParaRPr sz="1350" dirty="0">
              <a:latin typeface="Lucida Sans Unicode"/>
              <a:cs typeface="Lucida Sans Unicode"/>
            </a:endParaRPr>
          </a:p>
          <a:p>
            <a:pPr marL="55244" marR="5080" indent="480059">
              <a:lnSpc>
                <a:spcPct val="108600"/>
              </a:lnSpc>
              <a:spcBef>
                <a:spcPts val="10"/>
              </a:spcBef>
            </a:pPr>
            <a:r>
              <a:rPr sz="1400" spc="-85" dirty="0">
                <a:solidFill>
                  <a:srgbClr val="0C0C0C"/>
                </a:solidFill>
                <a:latin typeface="Lucida Sans Unicode"/>
                <a:cs typeface="Lucida Sans Unicode"/>
              </a:rPr>
              <a:t>için</a:t>
            </a:r>
            <a:r>
              <a:rPr sz="1400" spc="-90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sivil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35" dirty="0">
                <a:solidFill>
                  <a:srgbClr val="0A0A0A"/>
                </a:solidFill>
                <a:latin typeface="Lucida Sans Unicode"/>
                <a:cs typeface="Lucida Sans Unicode"/>
              </a:rPr>
              <a:t>toplum</a:t>
            </a:r>
            <a:r>
              <a:rPr sz="1400" spc="-20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kuruluşlarıyla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işbirlikleri </a:t>
            </a:r>
            <a:r>
              <a:rPr sz="1400" spc="-110" dirty="0">
                <a:latin typeface="Lucida Sans Unicode"/>
                <a:cs typeface="Lucida Sans Unicode"/>
              </a:rPr>
              <a:t>ültürlerarası</a:t>
            </a:r>
            <a:r>
              <a:rPr sz="1400" spc="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solidFill>
                  <a:srgbClr val="0A0A0A"/>
                </a:solidFill>
                <a:latin typeface="Lucida Sans Unicode"/>
                <a:cs typeface="Lucida Sans Unicode"/>
              </a:rPr>
              <a:t>diyalog</a:t>
            </a:r>
            <a:r>
              <a:rPr sz="1400" spc="-60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faaliyetleri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solidFill>
                  <a:srgbClr val="131313"/>
                </a:solidFill>
                <a:latin typeface="Lucida Sans Unicode"/>
                <a:cs typeface="Lucida Sans Unicode"/>
              </a:rPr>
              <a:t>veya</a:t>
            </a:r>
            <a:r>
              <a:rPr sz="1400" spc="-5" dirty="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sz="1400" spc="-135" dirty="0">
                <a:latin typeface="Lucida Sans Unicode"/>
                <a:cs typeface="Lucida Sans Unicode"/>
              </a:rPr>
              <a:t>demokratik</a:t>
            </a:r>
            <a:r>
              <a:rPr sz="1400" spc="3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katılım</a:t>
            </a:r>
            <a:endParaRPr sz="1400" dirty="0">
              <a:latin typeface="Lucida Sans Unicode"/>
              <a:cs typeface="Lucida Sans Unicode"/>
            </a:endParaRPr>
          </a:p>
          <a:p>
            <a:pPr marL="1109345">
              <a:lnSpc>
                <a:spcPct val="100000"/>
              </a:lnSpc>
              <a:spcBef>
                <a:spcPts val="195"/>
              </a:spcBef>
            </a:pPr>
            <a:r>
              <a:rPr sz="1350" spc="-114" dirty="0">
                <a:latin typeface="Lucida Sans Unicode"/>
                <a:cs typeface="Lucida Sans Unicode"/>
              </a:rPr>
              <a:t>konulu</a:t>
            </a:r>
            <a:r>
              <a:rPr sz="1350" spc="30" dirty="0">
                <a:latin typeface="Lucida Sans Unicode"/>
                <a:cs typeface="Lucida Sans Unicode"/>
              </a:rPr>
              <a:t> </a:t>
            </a:r>
            <a:r>
              <a:rPr sz="1350" spc="-75" dirty="0">
                <a:latin typeface="Lucida Sans Unicode"/>
                <a:cs typeface="Lucida Sans Unicode"/>
              </a:rPr>
              <a:t>atölye </a:t>
            </a:r>
            <a:r>
              <a:rPr sz="1350" spc="-10" dirty="0">
                <a:latin typeface="Lucida Sans Unicode"/>
                <a:cs typeface="Lucida Sans Unicode"/>
              </a:rPr>
              <a:t>çalışmaları</a:t>
            </a:r>
            <a:endParaRPr sz="135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5456" y="3399790"/>
            <a:ext cx="4189095" cy="144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71755" indent="1905" algn="ctr">
              <a:lnSpc>
                <a:spcPct val="111400"/>
              </a:lnSpc>
              <a:spcBef>
                <a:spcPts val="100"/>
              </a:spcBef>
            </a:pPr>
            <a:r>
              <a:rPr sz="1400" spc="-95" dirty="0">
                <a:latin typeface="Lucida Sans Unicode"/>
                <a:cs typeface="Lucida Sans Unicode"/>
              </a:rPr>
              <a:t>Dezavantajlı</a:t>
            </a:r>
            <a:r>
              <a:rPr sz="1400" spc="6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gruplara</a:t>
            </a:r>
            <a:r>
              <a:rPr sz="1400" spc="4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özel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solidFill>
                  <a:srgbClr val="111111"/>
                </a:solidFill>
                <a:latin typeface="Lucida Sans Unicode"/>
                <a:cs typeface="Lucida Sans Unicode"/>
              </a:rPr>
              <a:t>önem</a:t>
            </a:r>
            <a:r>
              <a:rPr sz="1400" spc="-30" dirty="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verilmesi </a:t>
            </a:r>
            <a:r>
              <a:rPr sz="1400" spc="-90" dirty="0">
                <a:latin typeface="Lucida Sans Unicode"/>
                <a:cs typeface="Lucida Sans Unicode"/>
              </a:rPr>
              <a:t>Erişilebilirlik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önlemlerinin</a:t>
            </a:r>
            <a:r>
              <a:rPr sz="1400" spc="8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alınması</a:t>
            </a:r>
            <a:r>
              <a:rPr sz="1400" spc="70" dirty="0"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81818"/>
                </a:solidFill>
                <a:latin typeface="Lucida Sans Unicode"/>
                <a:cs typeface="Lucida Sans Unicode"/>
              </a:rPr>
              <a:t>(</a:t>
            </a:r>
            <a:r>
              <a:rPr sz="1400" spc="-10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fiziksel</a:t>
            </a:r>
            <a:r>
              <a:rPr sz="1400" spc="4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engelli </a:t>
            </a:r>
            <a:r>
              <a:rPr sz="1400" spc="-85" dirty="0">
                <a:latin typeface="Lucida Sans Unicode"/>
                <a:cs typeface="Lucida Sans Unicode"/>
              </a:rPr>
              <a:t>katılımcılar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için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solidFill>
                  <a:srgbClr val="0A0A0A"/>
                </a:solidFill>
                <a:latin typeface="Lucida Sans Unicode"/>
                <a:cs typeface="Lucida Sans Unicode"/>
              </a:rPr>
              <a:t>uygun</a:t>
            </a:r>
            <a:r>
              <a:rPr sz="1400" spc="-100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mekanlar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solidFill>
                  <a:srgbClr val="080808"/>
                </a:solidFill>
                <a:latin typeface="Lucida Sans Unicode"/>
                <a:cs typeface="Lucida Sans Unicode"/>
              </a:rPr>
              <a:t>seçmek,</a:t>
            </a:r>
            <a:r>
              <a:rPr sz="1400" spc="-75" dirty="0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sz="1400" spc="-90" dirty="0">
                <a:solidFill>
                  <a:srgbClr val="0A0A0A"/>
                </a:solidFill>
                <a:latin typeface="Lucida Sans Unicode"/>
                <a:cs typeface="Lucida Sans Unicode"/>
              </a:rPr>
              <a:t>dil</a:t>
            </a:r>
            <a:r>
              <a:rPr sz="1400" spc="-135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bariyerini </a:t>
            </a:r>
            <a:r>
              <a:rPr sz="1400" spc="-110" dirty="0">
                <a:latin typeface="Lucida Sans Unicode"/>
                <a:cs typeface="Lucida Sans Unicode"/>
              </a:rPr>
              <a:t>aşmak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için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çeviri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hizmetleri</a:t>
            </a:r>
            <a:r>
              <a:rPr sz="1400" spc="-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sunmak</a:t>
            </a:r>
            <a:r>
              <a:rPr sz="1400" spc="8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111111"/>
                </a:solidFill>
                <a:latin typeface="Lucida Sans Unicode"/>
                <a:cs typeface="Lucida Sans Unicode"/>
              </a:rPr>
              <a:t>vb)</a:t>
            </a:r>
            <a:endParaRPr sz="1400" dirty="0">
              <a:latin typeface="Lucida Sans Unicode"/>
              <a:cs typeface="Lucida Sans Unicode"/>
            </a:endParaRPr>
          </a:p>
          <a:p>
            <a:pPr marL="12065" marR="5080" algn="ctr">
              <a:lnSpc>
                <a:spcPts val="1870"/>
              </a:lnSpc>
              <a:spcBef>
                <a:spcPts val="45"/>
              </a:spcBef>
            </a:pPr>
            <a:r>
              <a:rPr sz="1350" spc="-75" dirty="0">
                <a:latin typeface="Lucida Sans Unicode"/>
                <a:cs typeface="Lucida Sans Unicode"/>
              </a:rPr>
              <a:t>Dezavantajlı</a:t>
            </a:r>
            <a:r>
              <a:rPr sz="1350" spc="35" dirty="0">
                <a:latin typeface="Lucida Sans Unicode"/>
                <a:cs typeface="Lucida Sans Unicode"/>
              </a:rPr>
              <a:t> </a:t>
            </a:r>
            <a:r>
              <a:rPr sz="1350" spc="-60" dirty="0">
                <a:latin typeface="Lucida Sans Unicode"/>
                <a:cs typeface="Lucida Sans Unicode"/>
              </a:rPr>
              <a:t>katılımcıların</a:t>
            </a:r>
            <a:r>
              <a:rPr sz="1350" spc="-150" dirty="0">
                <a:latin typeface="Lucida Sans Unicode"/>
                <a:cs typeface="Lucida Sans Unicode"/>
              </a:rPr>
              <a:t> </a:t>
            </a:r>
            <a:r>
              <a:rPr sz="1350" spc="-60" dirty="0">
                <a:latin typeface="Lucida Sans Unicode"/>
                <a:cs typeface="Lucida Sans Unicode"/>
              </a:rPr>
              <a:t>desteklenmesi</a:t>
            </a:r>
            <a:r>
              <a:rPr sz="1350" spc="20" dirty="0">
                <a:latin typeface="Lucida Sans Unicode"/>
                <a:cs typeface="Lucida Sans Unicode"/>
              </a:rPr>
              <a:t> </a:t>
            </a:r>
            <a:r>
              <a:rPr sz="1350" spc="-55" dirty="0">
                <a:latin typeface="Lucida Sans Unicode"/>
                <a:cs typeface="Lucida Sans Unicode"/>
              </a:rPr>
              <a:t>için</a:t>
            </a:r>
            <a:r>
              <a:rPr sz="1350" spc="-20" dirty="0">
                <a:latin typeface="Lucida Sans Unicode"/>
                <a:cs typeface="Lucida Sans Unicode"/>
              </a:rPr>
              <a:t> </a:t>
            </a:r>
            <a:r>
              <a:rPr sz="1350" spc="-75" dirty="0">
                <a:solidFill>
                  <a:srgbClr val="0A0A0A"/>
                </a:solidFill>
                <a:latin typeface="Lucida Sans Unicode"/>
                <a:cs typeface="Lucida Sans Unicode"/>
              </a:rPr>
              <a:t>yerel</a:t>
            </a:r>
            <a:r>
              <a:rPr sz="1350" spc="-105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latin typeface="Lucida Sans Unicode"/>
                <a:cs typeface="Lucida Sans Unicode"/>
              </a:rPr>
              <a:t>sivil </a:t>
            </a:r>
            <a:r>
              <a:rPr sz="1350" spc="-90" dirty="0">
                <a:solidFill>
                  <a:srgbClr val="0C0C0C"/>
                </a:solidFill>
                <a:latin typeface="Lucida Sans Unicode"/>
                <a:cs typeface="Lucida Sans Unicode"/>
              </a:rPr>
              <a:t>toplum</a:t>
            </a:r>
            <a:r>
              <a:rPr sz="1350" spc="-60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1350" spc="-75" dirty="0">
                <a:solidFill>
                  <a:srgbClr val="0C0C0C"/>
                </a:solidFill>
                <a:latin typeface="Lucida Sans Unicode"/>
                <a:cs typeface="Lucida Sans Unicode"/>
              </a:rPr>
              <a:t>kuruluşları</a:t>
            </a:r>
            <a:r>
              <a:rPr sz="1350" spc="25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111111"/>
                </a:solidFill>
                <a:latin typeface="Lucida Sans Unicode"/>
                <a:cs typeface="Lucida Sans Unicode"/>
              </a:rPr>
              <a:t>veya</a:t>
            </a:r>
            <a:r>
              <a:rPr sz="1350" spc="5" dirty="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sz="1350" spc="-65" dirty="0">
                <a:solidFill>
                  <a:srgbClr val="0E0E0E"/>
                </a:solidFill>
                <a:latin typeface="Lucida Sans Unicode"/>
                <a:cs typeface="Lucida Sans Unicode"/>
              </a:rPr>
              <a:t>destek</a:t>
            </a:r>
            <a:r>
              <a:rPr sz="1350" spc="-80" dirty="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sz="1350" spc="-75" dirty="0">
                <a:latin typeface="Lucida Sans Unicode"/>
                <a:cs typeface="Lucida Sans Unicode"/>
              </a:rPr>
              <a:t>hizmetleriyle</a:t>
            </a:r>
            <a:r>
              <a:rPr sz="1350" spc="5" dirty="0">
                <a:latin typeface="Lucida Sans Unicode"/>
                <a:cs typeface="Lucida Sans Unicode"/>
              </a:rPr>
              <a:t> </a:t>
            </a:r>
            <a:r>
              <a:rPr sz="1350" spc="-10" dirty="0">
                <a:latin typeface="Lucida Sans Unicode"/>
                <a:cs typeface="Lucida Sans Unicode"/>
              </a:rPr>
              <a:t>işbirliği</a:t>
            </a:r>
            <a:endParaRPr sz="1350" dirty="0">
              <a:latin typeface="Lucida Sans Unicode"/>
              <a:cs typeface="Lucida Sans Unicode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38671"/>
            <a:ext cx="10058400" cy="5760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57655"/>
            <a:ext cx="10058400" cy="6187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53584" y="2968751"/>
            <a:ext cx="3764279" cy="2334895"/>
            <a:chOff x="5053584" y="2968751"/>
            <a:chExt cx="3764279" cy="2334895"/>
          </a:xfrm>
        </p:grpSpPr>
        <p:sp>
          <p:nvSpPr>
            <p:cNvPr id="5" name="object 5"/>
            <p:cNvSpPr/>
            <p:nvPr/>
          </p:nvSpPr>
          <p:spPr>
            <a:xfrm>
              <a:off x="5058156" y="2968751"/>
              <a:ext cx="0" cy="2334895"/>
            </a:xfrm>
            <a:custGeom>
              <a:avLst/>
              <a:gdLst/>
              <a:ahLst/>
              <a:cxnLst/>
              <a:rect l="l" t="t" r="r" b="b"/>
              <a:pathLst>
                <a:path h="2334895">
                  <a:moveTo>
                    <a:pt x="0" y="2334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F2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53584" y="5298947"/>
              <a:ext cx="3764279" cy="0"/>
            </a:xfrm>
            <a:custGeom>
              <a:avLst/>
              <a:gdLst/>
              <a:ahLst/>
              <a:cxnLst/>
              <a:rect l="l" t="t" r="r" b="b"/>
              <a:pathLst>
                <a:path w="3764279">
                  <a:moveTo>
                    <a:pt x="0" y="0"/>
                  </a:moveTo>
                  <a:lnTo>
                    <a:pt x="3764279" y="0"/>
                  </a:lnTo>
                </a:path>
              </a:pathLst>
            </a:custGeom>
            <a:ln w="3175">
              <a:solidFill>
                <a:srgbClr val="2F2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07263" y="5301996"/>
            <a:ext cx="3785870" cy="0"/>
          </a:xfrm>
          <a:custGeom>
            <a:avLst/>
            <a:gdLst/>
            <a:ahLst/>
            <a:cxnLst/>
            <a:rect l="l" t="t" r="r" b="b"/>
            <a:pathLst>
              <a:path w="3785870">
                <a:moveTo>
                  <a:pt x="0" y="0"/>
                </a:moveTo>
                <a:lnTo>
                  <a:pt x="3785616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pc="160" dirty="0">
                <a:solidFill>
                  <a:srgbClr val="1A1A1A"/>
                </a:solidFill>
              </a:rPr>
              <a:t>Erasmus+</a:t>
            </a:r>
            <a:r>
              <a:rPr spc="330" dirty="0">
                <a:solidFill>
                  <a:srgbClr val="1A1A1A"/>
                </a:solidFill>
              </a:rPr>
              <a:t> </a:t>
            </a:r>
            <a:r>
              <a:rPr spc="125" dirty="0"/>
              <a:t>Oncelikleri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4973" y="2266060"/>
            <a:ext cx="4577715" cy="245387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01955" algn="ctr">
              <a:lnSpc>
                <a:spcPct val="100000"/>
              </a:lnSpc>
              <a:spcBef>
                <a:spcPts val="455"/>
              </a:spcBef>
            </a:pPr>
            <a:r>
              <a:rPr sz="2100" spc="-140" dirty="0">
                <a:solidFill>
                  <a:srgbClr val="161616"/>
                </a:solidFill>
                <a:latin typeface="Lucida Sans Unicode"/>
                <a:cs typeface="Lucida Sans Unicode"/>
              </a:rPr>
              <a:t>Çevre</a:t>
            </a:r>
            <a:r>
              <a:rPr sz="2100" spc="-95" dirty="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sz="2100" spc="-100" dirty="0">
                <a:solidFill>
                  <a:srgbClr val="161616"/>
                </a:solidFill>
                <a:latin typeface="Lucida Sans Unicode"/>
                <a:cs typeface="Lucida Sans Unicode"/>
              </a:rPr>
              <a:t>ve</a:t>
            </a:r>
            <a:r>
              <a:rPr sz="2100" spc="-260" dirty="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sz="2100" spc="-130" dirty="0">
                <a:solidFill>
                  <a:srgbClr val="161616"/>
                </a:solidFill>
                <a:latin typeface="Lucida Sans Unicode"/>
                <a:cs typeface="Lucida Sans Unicode"/>
              </a:rPr>
              <a:t>iklim</a:t>
            </a:r>
            <a:r>
              <a:rPr sz="2100" spc="-165" dirty="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sz="2100" spc="-55" dirty="0">
                <a:solidFill>
                  <a:srgbClr val="111111"/>
                </a:solidFill>
                <a:latin typeface="Lucida Sans Unicode"/>
                <a:cs typeface="Lucida Sans Unicode"/>
              </a:rPr>
              <a:t>Değişikliği</a:t>
            </a:r>
            <a:endParaRPr sz="2100" dirty="0">
              <a:latin typeface="Lucida Sans Unicode"/>
              <a:cs typeface="Lucida Sans Unicode"/>
            </a:endParaRPr>
          </a:p>
          <a:p>
            <a:pPr marL="1791335" algn="ctr">
              <a:lnSpc>
                <a:spcPct val="100000"/>
              </a:lnSpc>
              <a:spcBef>
                <a:spcPts val="340"/>
              </a:spcBef>
              <a:tabLst>
                <a:tab pos="4551680" algn="l"/>
              </a:tabLst>
            </a:pPr>
            <a:r>
              <a:rPr sz="2000" u="sng" dirty="0">
                <a:solidFill>
                  <a:srgbClr val="1A1A1A"/>
                </a:solidFill>
                <a:uFill>
                  <a:solidFill>
                    <a:srgbClr val="2F2F34"/>
                  </a:solidFill>
                </a:uFill>
                <a:latin typeface="Lucida Sans Unicode"/>
                <a:cs typeface="Lucida Sans Unicode"/>
              </a:rPr>
              <a:t>İle</a:t>
            </a:r>
            <a:r>
              <a:rPr sz="2000" u="sng" spc="-275" dirty="0">
                <a:solidFill>
                  <a:srgbClr val="1A1A1A"/>
                </a:solidFill>
                <a:uFill>
                  <a:solidFill>
                    <a:srgbClr val="2F2F3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000" u="sng" spc="-10" dirty="0">
                <a:solidFill>
                  <a:srgbClr val="111111"/>
                </a:solidFill>
                <a:uFill>
                  <a:solidFill>
                    <a:srgbClr val="2F2F34"/>
                  </a:solidFill>
                </a:uFill>
                <a:latin typeface="Lucida Sans Unicode"/>
                <a:cs typeface="Lucida Sans Unicode"/>
              </a:rPr>
              <a:t>Mücadele</a:t>
            </a:r>
            <a:r>
              <a:rPr sz="2000" u="sng" dirty="0">
                <a:solidFill>
                  <a:srgbClr val="111111"/>
                </a:solidFill>
                <a:uFill>
                  <a:solidFill>
                    <a:srgbClr val="2F2F34"/>
                  </a:solidFill>
                </a:uFill>
                <a:latin typeface="Lucida Sans Unicode"/>
                <a:cs typeface="Lucida Sans Unicode"/>
              </a:rPr>
              <a:t>	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400" dirty="0">
              <a:latin typeface="Lucida Sans Unicode"/>
              <a:cs typeface="Lucida Sans Unicode"/>
            </a:endParaRPr>
          </a:p>
          <a:p>
            <a:pPr marR="466090" algn="ctr">
              <a:lnSpc>
                <a:spcPct val="100000"/>
              </a:lnSpc>
            </a:pPr>
            <a:r>
              <a:rPr sz="1400" spc="-85" dirty="0">
                <a:latin typeface="Lucida Sans Unicode"/>
                <a:cs typeface="Lucida Sans Unicode"/>
              </a:rPr>
              <a:t>Çevresel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farkındalığın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artırılması</a:t>
            </a:r>
            <a:r>
              <a:rPr sz="1400" spc="2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ve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sürdürülebilir</a:t>
            </a:r>
            <a:endParaRPr sz="1400" dirty="0">
              <a:latin typeface="Lucida Sans Unicode"/>
              <a:cs typeface="Lucida Sans Unicode"/>
            </a:endParaRPr>
          </a:p>
          <a:p>
            <a:pPr marR="486409" algn="ctr">
              <a:lnSpc>
                <a:spcPct val="100000"/>
              </a:lnSpc>
              <a:spcBef>
                <a:spcPts val="244"/>
              </a:spcBef>
            </a:pPr>
            <a:r>
              <a:rPr sz="1400" spc="-70" dirty="0">
                <a:latin typeface="Lucida Sans Unicode"/>
                <a:cs typeface="Lucida Sans Unicode"/>
              </a:rPr>
              <a:t>uygulamaların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teşvik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edilmesi</a:t>
            </a:r>
            <a:endParaRPr sz="1400" dirty="0">
              <a:latin typeface="Lucida Sans Unicode"/>
              <a:cs typeface="Lucida Sans Unicode"/>
            </a:endParaRPr>
          </a:p>
          <a:p>
            <a:pPr marR="447675" algn="ctr">
              <a:lnSpc>
                <a:spcPct val="100000"/>
              </a:lnSpc>
              <a:spcBef>
                <a:spcPts val="200"/>
              </a:spcBef>
            </a:pPr>
            <a:r>
              <a:rPr sz="1400" spc="-110" dirty="0">
                <a:latin typeface="Lucida Sans Unicode"/>
                <a:cs typeface="Lucida Sans Unicode"/>
              </a:rPr>
              <a:t>Karbon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solidFill>
                  <a:srgbClr val="131313"/>
                </a:solidFill>
                <a:latin typeface="Lucida Sans Unicode"/>
                <a:cs typeface="Lucida Sans Unicode"/>
              </a:rPr>
              <a:t>ayak</a:t>
            </a:r>
            <a:r>
              <a:rPr sz="1400" spc="-60" dirty="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izini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azaltmaya</a:t>
            </a:r>
            <a:r>
              <a:rPr sz="1400" spc="11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ve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çevre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bilinci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aşılamaya</a:t>
            </a:r>
            <a:endParaRPr sz="1400" dirty="0">
              <a:latin typeface="Lucida Sans Unicode"/>
              <a:cs typeface="Lucida Sans Unicode"/>
            </a:endParaRPr>
          </a:p>
          <a:p>
            <a:pPr marR="485140" algn="ctr">
              <a:lnSpc>
                <a:spcPct val="100000"/>
              </a:lnSpc>
              <a:spcBef>
                <a:spcPts val="195"/>
              </a:spcBef>
            </a:pPr>
            <a:r>
              <a:rPr sz="1400" spc="-90" dirty="0">
                <a:latin typeface="Lucida Sans Unicode"/>
                <a:cs typeface="Lucida Sans Unicode"/>
              </a:rPr>
              <a:t>yönelik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eğitim</a:t>
            </a:r>
            <a:r>
              <a:rPr sz="140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solidFill>
                  <a:srgbClr val="111111"/>
                </a:solidFill>
                <a:latin typeface="Lucida Sans Unicode"/>
                <a:cs typeface="Lucida Sans Unicode"/>
              </a:rPr>
              <a:t>ve</a:t>
            </a:r>
            <a:r>
              <a:rPr sz="1400" spc="-100" dirty="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etkinlikler</a:t>
            </a:r>
            <a:endParaRPr sz="1400" dirty="0">
              <a:latin typeface="Lucida Sans Unicode"/>
              <a:cs typeface="Lucida Sans Unicode"/>
            </a:endParaRPr>
          </a:p>
          <a:p>
            <a:pPr marR="526415" algn="ctr">
              <a:lnSpc>
                <a:spcPct val="100000"/>
              </a:lnSpc>
              <a:spcBef>
                <a:spcPts val="250"/>
              </a:spcBef>
            </a:pPr>
            <a:r>
              <a:rPr sz="1400" spc="-55" dirty="0">
                <a:latin typeface="Lucida Sans Unicode"/>
                <a:cs typeface="Lucida Sans Unicode"/>
              </a:rPr>
              <a:t>Yeşil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seyahati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teşvik</a:t>
            </a:r>
            <a:r>
              <a:rPr sz="14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eden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ödül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mekanizmaları</a:t>
            </a:r>
            <a:endParaRPr sz="1400" dirty="0">
              <a:latin typeface="Lucida Sans Unicode"/>
              <a:cs typeface="Lucida Sans Unicode"/>
            </a:endParaRPr>
          </a:p>
          <a:p>
            <a:pPr marR="476250" algn="ctr">
              <a:lnSpc>
                <a:spcPct val="100000"/>
              </a:lnSpc>
              <a:spcBef>
                <a:spcPts val="204"/>
              </a:spcBef>
            </a:pPr>
            <a:r>
              <a:rPr sz="1400" spc="-105" dirty="0">
                <a:latin typeface="Lucida Sans Unicode"/>
                <a:cs typeface="Lucida Sans Unicode"/>
              </a:rPr>
              <a:t>İklim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değişikliğiyle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ilgili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bilgilendirme</a:t>
            </a:r>
            <a:r>
              <a:rPr sz="1400" spc="10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solidFill>
                  <a:srgbClr val="0A0A0A"/>
                </a:solidFill>
                <a:latin typeface="Lucida Sans Unicode"/>
                <a:cs typeface="Lucida Sans Unicode"/>
              </a:rPr>
              <a:t>olurumları</a:t>
            </a:r>
            <a:r>
              <a:rPr sz="1400" spc="75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vb.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011" y="6247129"/>
            <a:ext cx="12192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0" dirty="0">
                <a:solidFill>
                  <a:srgbClr val="2F89B6"/>
                </a:solidFill>
                <a:latin typeface="Lucida Sans Unicode"/>
                <a:cs typeface="Lucida Sans Unicode"/>
              </a:rPr>
              <a:t>@ul</a:t>
            </a:r>
            <a:r>
              <a:rPr sz="1350" spc="65" dirty="0">
                <a:solidFill>
                  <a:srgbClr val="2F89B6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2485BA"/>
                </a:solidFill>
                <a:latin typeface="Lucida Sans Unicode"/>
                <a:cs typeface="Lucida Sans Unicode"/>
              </a:rPr>
              <a:t>usalajans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0730" y="2403347"/>
            <a:ext cx="1805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111111"/>
                </a:solidFill>
                <a:latin typeface="Lucida Sans Unicode"/>
                <a:cs typeface="Lucida Sans Unicode"/>
              </a:rPr>
              <a:t>Dijital</a:t>
            </a:r>
            <a:r>
              <a:rPr sz="2000" spc="-114" dirty="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sz="2000" spc="-125" dirty="0">
                <a:solidFill>
                  <a:srgbClr val="151515"/>
                </a:solidFill>
                <a:latin typeface="Lucida Sans Unicode"/>
                <a:cs typeface="Lucida Sans Unicode"/>
              </a:rPr>
              <a:t>Dönüşüm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86400" y="3159568"/>
            <a:ext cx="4126865" cy="110325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290"/>
              </a:spcBef>
            </a:pPr>
            <a:r>
              <a:rPr sz="1600" spc="-110" dirty="0">
                <a:latin typeface="Lucida Sans Unicode"/>
                <a:cs typeface="Lucida Sans Unicode"/>
              </a:rPr>
              <a:t>Dijital</a:t>
            </a:r>
            <a:r>
              <a:rPr sz="1600" spc="30" dirty="0">
                <a:latin typeface="Lucida Sans Unicode"/>
                <a:cs typeface="Lucida Sans Unicode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becerilerin</a:t>
            </a:r>
            <a:r>
              <a:rPr sz="1600" spc="145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geliştirilmesinin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teşviki</a:t>
            </a:r>
            <a:endParaRPr sz="1600" dirty="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11400"/>
              </a:lnSpc>
            </a:pPr>
            <a:r>
              <a:rPr sz="1600" spc="-70" dirty="0">
                <a:latin typeface="Lucida Sans Unicode"/>
                <a:cs typeface="Lucida Sans Unicode"/>
              </a:rPr>
              <a:t>Sanal</a:t>
            </a:r>
            <a:r>
              <a:rPr sz="1600" spc="-90" dirty="0">
                <a:latin typeface="Lucida Sans Unicode"/>
                <a:cs typeface="Lucida Sans Unicode"/>
              </a:rPr>
              <a:t> bileşeni</a:t>
            </a:r>
            <a:r>
              <a:rPr sz="1600" spc="5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olan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karma</a:t>
            </a:r>
            <a:r>
              <a:rPr sz="1600" spc="5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hareketlilikler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düzenlenmesi </a:t>
            </a:r>
            <a:r>
              <a:rPr sz="1600" spc="-100" dirty="0">
                <a:latin typeface="Lucida Sans Unicode"/>
                <a:cs typeface="Lucida Sans Unicode"/>
              </a:rPr>
              <a:t>dijital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eğitim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75" dirty="0">
                <a:latin typeface="Lucida Sans Unicode"/>
                <a:cs typeface="Lucida Sans Unicode"/>
              </a:rPr>
              <a:t>araçları</a:t>
            </a:r>
            <a:r>
              <a:rPr sz="1600" spc="7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161616"/>
                </a:solidFill>
                <a:latin typeface="Lucida Sans Unicode"/>
                <a:cs typeface="Lucida Sans Unicode"/>
              </a:rPr>
              <a:t>ve</a:t>
            </a:r>
            <a:r>
              <a:rPr sz="1600" spc="-135" dirty="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dijital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içerik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üretimi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hakkında </a:t>
            </a:r>
            <a:r>
              <a:rPr sz="1600" spc="-105" dirty="0">
                <a:latin typeface="Lucida Sans Unicode"/>
                <a:cs typeface="Lucida Sans Unicode"/>
              </a:rPr>
              <a:t>eğitimler</a:t>
            </a:r>
            <a:r>
              <a:rPr sz="1600" spc="6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111111"/>
                </a:solidFill>
                <a:latin typeface="Lucida Sans Unicode"/>
                <a:cs typeface="Lucida Sans Unicode"/>
              </a:rPr>
              <a:t>vb</a:t>
            </a:r>
            <a:endParaRPr sz="1600" dirty="0">
              <a:latin typeface="Lucida Sans Unicode"/>
              <a:cs typeface="Lucida Sans Unicode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2108454"/>
            <a:ext cx="4098797" cy="40126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2150" y="1697989"/>
            <a:ext cx="47802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</a:t>
            </a:r>
            <a:r>
              <a:rPr sz="14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s://www.ua.gov.tr/anasayfa/icerikler/faydali-dokumanlar/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30290" y="2590038"/>
            <a:ext cx="2839720" cy="2374900"/>
            <a:chOff x="6130290" y="2590038"/>
            <a:chExt cx="2839720" cy="2374900"/>
          </a:xfrm>
        </p:grpSpPr>
        <p:sp>
          <p:nvSpPr>
            <p:cNvPr id="5" name="object 5"/>
            <p:cNvSpPr/>
            <p:nvPr/>
          </p:nvSpPr>
          <p:spPr>
            <a:xfrm>
              <a:off x="6135624" y="2595372"/>
              <a:ext cx="2817495" cy="2364105"/>
            </a:xfrm>
            <a:custGeom>
              <a:avLst/>
              <a:gdLst/>
              <a:ahLst/>
              <a:cxnLst/>
              <a:rect l="l" t="t" r="r" b="b"/>
              <a:pathLst>
                <a:path w="2817495" h="2364104">
                  <a:moveTo>
                    <a:pt x="2817114" y="1969770"/>
                  </a:moveTo>
                  <a:lnTo>
                    <a:pt x="2817114" y="0"/>
                  </a:lnTo>
                  <a:lnTo>
                    <a:pt x="0" y="0"/>
                  </a:lnTo>
                  <a:lnTo>
                    <a:pt x="0" y="2363724"/>
                  </a:lnTo>
                  <a:lnTo>
                    <a:pt x="2423160" y="2363724"/>
                  </a:lnTo>
                  <a:lnTo>
                    <a:pt x="2817114" y="196977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58784" y="4565142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4" h="394335">
                  <a:moveTo>
                    <a:pt x="393953" y="0"/>
                  </a:moveTo>
                  <a:lnTo>
                    <a:pt x="78485" y="78486"/>
                  </a:lnTo>
                  <a:lnTo>
                    <a:pt x="0" y="393954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0290" y="2590038"/>
              <a:ext cx="2839720" cy="2374900"/>
            </a:xfrm>
            <a:custGeom>
              <a:avLst/>
              <a:gdLst/>
              <a:ahLst/>
              <a:cxnLst/>
              <a:rect l="l" t="t" r="r" b="b"/>
              <a:pathLst>
                <a:path w="2839720" h="2374900">
                  <a:moveTo>
                    <a:pt x="2827782" y="1968049"/>
                  </a:moveTo>
                  <a:lnTo>
                    <a:pt x="2827782" y="0"/>
                  </a:lnTo>
                  <a:lnTo>
                    <a:pt x="0" y="0"/>
                  </a:lnTo>
                  <a:lnTo>
                    <a:pt x="0" y="2374392"/>
                  </a:lnTo>
                  <a:lnTo>
                    <a:pt x="5334" y="2374392"/>
                  </a:lnTo>
                  <a:lnTo>
                    <a:pt x="5334" y="10668"/>
                  </a:lnTo>
                  <a:lnTo>
                    <a:pt x="10667" y="5334"/>
                  </a:lnTo>
                  <a:lnTo>
                    <a:pt x="10667" y="10668"/>
                  </a:lnTo>
                  <a:lnTo>
                    <a:pt x="2817114" y="10668"/>
                  </a:lnTo>
                  <a:lnTo>
                    <a:pt x="2817114" y="5334"/>
                  </a:lnTo>
                  <a:lnTo>
                    <a:pt x="2822448" y="10668"/>
                  </a:lnTo>
                  <a:lnTo>
                    <a:pt x="2822448" y="1969379"/>
                  </a:lnTo>
                  <a:lnTo>
                    <a:pt x="2827782" y="1968049"/>
                  </a:lnTo>
                  <a:close/>
                </a:path>
                <a:path w="2839720" h="2374900">
                  <a:moveTo>
                    <a:pt x="10667" y="10668"/>
                  </a:moveTo>
                  <a:lnTo>
                    <a:pt x="10667" y="5334"/>
                  </a:lnTo>
                  <a:lnTo>
                    <a:pt x="5334" y="10668"/>
                  </a:lnTo>
                  <a:lnTo>
                    <a:pt x="10667" y="10668"/>
                  </a:lnTo>
                  <a:close/>
                </a:path>
                <a:path w="2839720" h="2374900">
                  <a:moveTo>
                    <a:pt x="10667" y="2363724"/>
                  </a:moveTo>
                  <a:lnTo>
                    <a:pt x="10667" y="10668"/>
                  </a:lnTo>
                  <a:lnTo>
                    <a:pt x="5334" y="10668"/>
                  </a:lnTo>
                  <a:lnTo>
                    <a:pt x="5334" y="2363724"/>
                  </a:lnTo>
                  <a:lnTo>
                    <a:pt x="10667" y="2363724"/>
                  </a:lnTo>
                  <a:close/>
                </a:path>
                <a:path w="2839720" h="2374900">
                  <a:moveTo>
                    <a:pt x="2424117" y="2363724"/>
                  </a:moveTo>
                  <a:lnTo>
                    <a:pt x="5334" y="2363724"/>
                  </a:lnTo>
                  <a:lnTo>
                    <a:pt x="10667" y="2369058"/>
                  </a:lnTo>
                  <a:lnTo>
                    <a:pt x="10667" y="2374392"/>
                  </a:lnTo>
                  <a:lnTo>
                    <a:pt x="2423160" y="2374392"/>
                  </a:lnTo>
                  <a:lnTo>
                    <a:pt x="2423160" y="2367534"/>
                  </a:lnTo>
                  <a:lnTo>
                    <a:pt x="2424117" y="2363724"/>
                  </a:lnTo>
                  <a:close/>
                </a:path>
                <a:path w="2839720" h="2374900">
                  <a:moveTo>
                    <a:pt x="10667" y="2374392"/>
                  </a:moveTo>
                  <a:lnTo>
                    <a:pt x="10667" y="2369058"/>
                  </a:lnTo>
                  <a:lnTo>
                    <a:pt x="5334" y="2363724"/>
                  </a:lnTo>
                  <a:lnTo>
                    <a:pt x="5334" y="2374392"/>
                  </a:lnTo>
                  <a:lnTo>
                    <a:pt x="10667" y="2374392"/>
                  </a:lnTo>
                  <a:close/>
                </a:path>
                <a:path w="2839720" h="2374900">
                  <a:moveTo>
                    <a:pt x="2426208" y="2363724"/>
                  </a:moveTo>
                  <a:lnTo>
                    <a:pt x="2424117" y="2363724"/>
                  </a:lnTo>
                  <a:lnTo>
                    <a:pt x="2423160" y="2367534"/>
                  </a:lnTo>
                  <a:lnTo>
                    <a:pt x="2424117" y="2367739"/>
                  </a:lnTo>
                  <a:lnTo>
                    <a:pt x="2424684" y="2367860"/>
                  </a:lnTo>
                  <a:lnTo>
                    <a:pt x="2424684" y="2365248"/>
                  </a:lnTo>
                  <a:lnTo>
                    <a:pt x="2426208" y="2363724"/>
                  </a:lnTo>
                  <a:close/>
                </a:path>
                <a:path w="2839720" h="2374900">
                  <a:moveTo>
                    <a:pt x="2823972" y="1980466"/>
                  </a:moveTo>
                  <a:lnTo>
                    <a:pt x="2823972" y="1979676"/>
                  </a:lnTo>
                  <a:lnTo>
                    <a:pt x="2805654" y="1984277"/>
                  </a:lnTo>
                  <a:lnTo>
                    <a:pt x="2438385" y="2351546"/>
                  </a:lnTo>
                  <a:lnTo>
                    <a:pt x="2433828" y="2369820"/>
                  </a:lnTo>
                  <a:lnTo>
                    <a:pt x="2423160" y="2367534"/>
                  </a:lnTo>
                  <a:lnTo>
                    <a:pt x="2423160" y="2374392"/>
                  </a:lnTo>
                  <a:lnTo>
                    <a:pt x="2430780" y="2374392"/>
                  </a:lnTo>
                  <a:lnTo>
                    <a:pt x="2823972" y="1980466"/>
                  </a:lnTo>
                  <a:close/>
                </a:path>
                <a:path w="2839720" h="2374900">
                  <a:moveTo>
                    <a:pt x="2839212" y="1965198"/>
                  </a:moveTo>
                  <a:lnTo>
                    <a:pt x="2503170" y="2049018"/>
                  </a:lnTo>
                  <a:lnTo>
                    <a:pt x="2424117" y="2363724"/>
                  </a:lnTo>
                  <a:lnTo>
                    <a:pt x="2426208" y="2363724"/>
                  </a:lnTo>
                  <a:lnTo>
                    <a:pt x="2438385" y="2351546"/>
                  </a:lnTo>
                  <a:lnTo>
                    <a:pt x="2508504" y="2070390"/>
                  </a:lnTo>
                  <a:lnTo>
                    <a:pt x="2508504" y="2058924"/>
                  </a:lnTo>
                  <a:lnTo>
                    <a:pt x="2512314" y="2055114"/>
                  </a:lnTo>
                  <a:lnTo>
                    <a:pt x="2512314" y="2057966"/>
                  </a:lnTo>
                  <a:lnTo>
                    <a:pt x="2805654" y="1984277"/>
                  </a:lnTo>
                  <a:lnTo>
                    <a:pt x="2818638" y="1971294"/>
                  </a:lnTo>
                  <a:lnTo>
                    <a:pt x="2821062" y="1975104"/>
                  </a:lnTo>
                  <a:lnTo>
                    <a:pt x="2827782" y="1975104"/>
                  </a:lnTo>
                  <a:lnTo>
                    <a:pt x="2827782" y="1976649"/>
                  </a:lnTo>
                  <a:lnTo>
                    <a:pt x="2839212" y="1965198"/>
                  </a:lnTo>
                  <a:close/>
                </a:path>
                <a:path w="2839720" h="2374900">
                  <a:moveTo>
                    <a:pt x="2428494" y="2363724"/>
                  </a:moveTo>
                  <a:lnTo>
                    <a:pt x="2426208" y="2363724"/>
                  </a:lnTo>
                  <a:lnTo>
                    <a:pt x="2424684" y="2365248"/>
                  </a:lnTo>
                  <a:lnTo>
                    <a:pt x="2428494" y="2363724"/>
                  </a:lnTo>
                  <a:close/>
                </a:path>
                <a:path w="2839720" h="2374900">
                  <a:moveTo>
                    <a:pt x="2428494" y="2368677"/>
                  </a:moveTo>
                  <a:lnTo>
                    <a:pt x="2428494" y="2363724"/>
                  </a:lnTo>
                  <a:lnTo>
                    <a:pt x="2424684" y="2365248"/>
                  </a:lnTo>
                  <a:lnTo>
                    <a:pt x="2424684" y="2367860"/>
                  </a:lnTo>
                  <a:lnTo>
                    <a:pt x="2428494" y="2368677"/>
                  </a:lnTo>
                  <a:close/>
                </a:path>
                <a:path w="2839720" h="2374900">
                  <a:moveTo>
                    <a:pt x="2438385" y="2351546"/>
                  </a:moveTo>
                  <a:lnTo>
                    <a:pt x="2426208" y="2363724"/>
                  </a:lnTo>
                  <a:lnTo>
                    <a:pt x="2428494" y="2363724"/>
                  </a:lnTo>
                  <a:lnTo>
                    <a:pt x="2428494" y="2368677"/>
                  </a:lnTo>
                  <a:lnTo>
                    <a:pt x="2433828" y="2369820"/>
                  </a:lnTo>
                  <a:lnTo>
                    <a:pt x="2438385" y="2351546"/>
                  </a:lnTo>
                  <a:close/>
                </a:path>
                <a:path w="2839720" h="2374900">
                  <a:moveTo>
                    <a:pt x="2512314" y="2055114"/>
                  </a:moveTo>
                  <a:lnTo>
                    <a:pt x="2508504" y="2058924"/>
                  </a:lnTo>
                  <a:lnTo>
                    <a:pt x="2511554" y="2058157"/>
                  </a:lnTo>
                  <a:lnTo>
                    <a:pt x="2512314" y="2055114"/>
                  </a:lnTo>
                  <a:close/>
                </a:path>
                <a:path w="2839720" h="2374900">
                  <a:moveTo>
                    <a:pt x="2511554" y="2058157"/>
                  </a:moveTo>
                  <a:lnTo>
                    <a:pt x="2508504" y="2058924"/>
                  </a:lnTo>
                  <a:lnTo>
                    <a:pt x="2508504" y="2070390"/>
                  </a:lnTo>
                  <a:lnTo>
                    <a:pt x="2511554" y="2058157"/>
                  </a:lnTo>
                  <a:close/>
                </a:path>
                <a:path w="2839720" h="2374900">
                  <a:moveTo>
                    <a:pt x="2512314" y="2057966"/>
                  </a:moveTo>
                  <a:lnTo>
                    <a:pt x="2512314" y="2055114"/>
                  </a:lnTo>
                  <a:lnTo>
                    <a:pt x="2511554" y="2058157"/>
                  </a:lnTo>
                  <a:lnTo>
                    <a:pt x="2512314" y="2057966"/>
                  </a:lnTo>
                  <a:close/>
                </a:path>
                <a:path w="2839720" h="2374900">
                  <a:moveTo>
                    <a:pt x="2821062" y="1975104"/>
                  </a:moveTo>
                  <a:lnTo>
                    <a:pt x="2818638" y="1971294"/>
                  </a:lnTo>
                  <a:lnTo>
                    <a:pt x="2805654" y="1984277"/>
                  </a:lnTo>
                  <a:lnTo>
                    <a:pt x="2817114" y="1981398"/>
                  </a:lnTo>
                  <a:lnTo>
                    <a:pt x="2817114" y="1975104"/>
                  </a:lnTo>
                  <a:lnTo>
                    <a:pt x="2821062" y="1975104"/>
                  </a:lnTo>
                  <a:close/>
                </a:path>
                <a:path w="2839720" h="2374900">
                  <a:moveTo>
                    <a:pt x="2822448" y="10668"/>
                  </a:moveTo>
                  <a:lnTo>
                    <a:pt x="2817114" y="5334"/>
                  </a:lnTo>
                  <a:lnTo>
                    <a:pt x="2817114" y="10668"/>
                  </a:lnTo>
                  <a:lnTo>
                    <a:pt x="2822448" y="10668"/>
                  </a:lnTo>
                  <a:close/>
                </a:path>
                <a:path w="2839720" h="2374900">
                  <a:moveTo>
                    <a:pt x="2822448" y="1969379"/>
                  </a:moveTo>
                  <a:lnTo>
                    <a:pt x="2822448" y="10668"/>
                  </a:lnTo>
                  <a:lnTo>
                    <a:pt x="2817114" y="10668"/>
                  </a:lnTo>
                  <a:lnTo>
                    <a:pt x="2817114" y="1970709"/>
                  </a:lnTo>
                  <a:lnTo>
                    <a:pt x="2822448" y="1969379"/>
                  </a:lnTo>
                  <a:close/>
                </a:path>
                <a:path w="2839720" h="2374900">
                  <a:moveTo>
                    <a:pt x="2823972" y="1979676"/>
                  </a:moveTo>
                  <a:lnTo>
                    <a:pt x="2821062" y="1975104"/>
                  </a:lnTo>
                  <a:lnTo>
                    <a:pt x="2817114" y="1975104"/>
                  </a:lnTo>
                  <a:lnTo>
                    <a:pt x="2817114" y="1981398"/>
                  </a:lnTo>
                  <a:lnTo>
                    <a:pt x="2823972" y="1979676"/>
                  </a:lnTo>
                  <a:close/>
                </a:path>
                <a:path w="2839720" h="2374900">
                  <a:moveTo>
                    <a:pt x="2827782" y="1976649"/>
                  </a:moveTo>
                  <a:lnTo>
                    <a:pt x="2827782" y="1975104"/>
                  </a:lnTo>
                  <a:lnTo>
                    <a:pt x="2821062" y="1975104"/>
                  </a:lnTo>
                  <a:lnTo>
                    <a:pt x="2823972" y="1979676"/>
                  </a:lnTo>
                  <a:lnTo>
                    <a:pt x="2823972" y="1980466"/>
                  </a:lnTo>
                  <a:lnTo>
                    <a:pt x="2827782" y="19766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8786" y="2724150"/>
              <a:ext cx="2664460" cy="2235200"/>
            </a:xfrm>
            <a:custGeom>
              <a:avLst/>
              <a:gdLst/>
              <a:ahLst/>
              <a:cxnLst/>
              <a:rect l="l" t="t" r="r" b="b"/>
              <a:pathLst>
                <a:path w="2664459" h="2235200">
                  <a:moveTo>
                    <a:pt x="2663952" y="1862327"/>
                  </a:moveTo>
                  <a:lnTo>
                    <a:pt x="2663952" y="0"/>
                  </a:lnTo>
                  <a:lnTo>
                    <a:pt x="0" y="0"/>
                  </a:lnTo>
                  <a:lnTo>
                    <a:pt x="0" y="2234946"/>
                  </a:lnTo>
                  <a:lnTo>
                    <a:pt x="2291334" y="2234946"/>
                  </a:lnTo>
                  <a:lnTo>
                    <a:pt x="2663952" y="1862327"/>
                  </a:lnTo>
                  <a:close/>
                </a:path>
              </a:pathLst>
            </a:custGeom>
            <a:solidFill>
              <a:srgbClr val="D6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80120" y="4586477"/>
              <a:ext cx="372745" cy="372745"/>
            </a:xfrm>
            <a:custGeom>
              <a:avLst/>
              <a:gdLst/>
              <a:ahLst/>
              <a:cxnLst/>
              <a:rect l="l" t="t" r="r" b="b"/>
              <a:pathLst>
                <a:path w="372745" h="372745">
                  <a:moveTo>
                    <a:pt x="372617" y="0"/>
                  </a:moveTo>
                  <a:lnTo>
                    <a:pt x="74675" y="74675"/>
                  </a:lnTo>
                  <a:lnTo>
                    <a:pt x="0" y="372617"/>
                  </a:lnTo>
                  <a:lnTo>
                    <a:pt x="372617" y="0"/>
                  </a:lnTo>
                  <a:close/>
                </a:path>
              </a:pathLst>
            </a:custGeom>
            <a:solidFill>
              <a:srgbClr val="AC2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3452" y="2718816"/>
              <a:ext cx="2686050" cy="2245995"/>
            </a:xfrm>
            <a:custGeom>
              <a:avLst/>
              <a:gdLst/>
              <a:ahLst/>
              <a:cxnLst/>
              <a:rect l="l" t="t" r="r" b="b"/>
              <a:pathLst>
                <a:path w="2686050" h="2245995">
                  <a:moveTo>
                    <a:pt x="2674619" y="1860620"/>
                  </a:moveTo>
                  <a:lnTo>
                    <a:pt x="2674619" y="0"/>
                  </a:lnTo>
                  <a:lnTo>
                    <a:pt x="0" y="0"/>
                  </a:lnTo>
                  <a:lnTo>
                    <a:pt x="0" y="2245614"/>
                  </a:lnTo>
                  <a:lnTo>
                    <a:pt x="5333" y="2245614"/>
                  </a:lnTo>
                  <a:lnTo>
                    <a:pt x="5333" y="10668"/>
                  </a:lnTo>
                  <a:lnTo>
                    <a:pt x="9905" y="5334"/>
                  </a:lnTo>
                  <a:lnTo>
                    <a:pt x="9905" y="10668"/>
                  </a:lnTo>
                  <a:lnTo>
                    <a:pt x="2663951" y="10668"/>
                  </a:lnTo>
                  <a:lnTo>
                    <a:pt x="2663951" y="5334"/>
                  </a:lnTo>
                  <a:lnTo>
                    <a:pt x="2669285" y="10668"/>
                  </a:lnTo>
                  <a:lnTo>
                    <a:pt x="2669285" y="1861957"/>
                  </a:lnTo>
                  <a:lnTo>
                    <a:pt x="2674619" y="1860620"/>
                  </a:lnTo>
                  <a:close/>
                </a:path>
                <a:path w="2686050" h="2245995">
                  <a:moveTo>
                    <a:pt x="9905" y="10668"/>
                  </a:moveTo>
                  <a:lnTo>
                    <a:pt x="9905" y="5334"/>
                  </a:lnTo>
                  <a:lnTo>
                    <a:pt x="5333" y="10668"/>
                  </a:lnTo>
                  <a:lnTo>
                    <a:pt x="9905" y="10668"/>
                  </a:lnTo>
                  <a:close/>
                </a:path>
                <a:path w="2686050" h="2245995">
                  <a:moveTo>
                    <a:pt x="9905" y="2234946"/>
                  </a:moveTo>
                  <a:lnTo>
                    <a:pt x="9905" y="10668"/>
                  </a:lnTo>
                  <a:lnTo>
                    <a:pt x="5333" y="10668"/>
                  </a:lnTo>
                  <a:lnTo>
                    <a:pt x="5333" y="2234946"/>
                  </a:lnTo>
                  <a:lnTo>
                    <a:pt x="9905" y="2234946"/>
                  </a:lnTo>
                  <a:close/>
                </a:path>
                <a:path w="2686050" h="2245995">
                  <a:moveTo>
                    <a:pt x="2292288" y="2234946"/>
                  </a:moveTo>
                  <a:lnTo>
                    <a:pt x="5333" y="2234946"/>
                  </a:lnTo>
                  <a:lnTo>
                    <a:pt x="9905" y="2240280"/>
                  </a:lnTo>
                  <a:lnTo>
                    <a:pt x="9905" y="2245614"/>
                  </a:lnTo>
                  <a:lnTo>
                    <a:pt x="2291333" y="2245614"/>
                  </a:lnTo>
                  <a:lnTo>
                    <a:pt x="2291333" y="2238756"/>
                  </a:lnTo>
                  <a:lnTo>
                    <a:pt x="2292288" y="2234946"/>
                  </a:lnTo>
                  <a:close/>
                </a:path>
                <a:path w="2686050" h="2245995">
                  <a:moveTo>
                    <a:pt x="9905" y="2245614"/>
                  </a:moveTo>
                  <a:lnTo>
                    <a:pt x="9905" y="2240280"/>
                  </a:lnTo>
                  <a:lnTo>
                    <a:pt x="5333" y="2234946"/>
                  </a:lnTo>
                  <a:lnTo>
                    <a:pt x="5333" y="2245614"/>
                  </a:lnTo>
                  <a:lnTo>
                    <a:pt x="9905" y="2245614"/>
                  </a:lnTo>
                  <a:close/>
                </a:path>
                <a:path w="2686050" h="2245995">
                  <a:moveTo>
                    <a:pt x="2294381" y="2234946"/>
                  </a:moveTo>
                  <a:lnTo>
                    <a:pt x="2292288" y="2234946"/>
                  </a:lnTo>
                  <a:lnTo>
                    <a:pt x="2291333" y="2238756"/>
                  </a:lnTo>
                  <a:lnTo>
                    <a:pt x="2292288" y="2238960"/>
                  </a:lnTo>
                  <a:lnTo>
                    <a:pt x="2292857" y="2239082"/>
                  </a:lnTo>
                  <a:lnTo>
                    <a:pt x="2292857" y="2236470"/>
                  </a:lnTo>
                  <a:lnTo>
                    <a:pt x="2294381" y="2234946"/>
                  </a:lnTo>
                  <a:close/>
                </a:path>
                <a:path w="2686050" h="2245995">
                  <a:moveTo>
                    <a:pt x="2670809" y="1873026"/>
                  </a:moveTo>
                  <a:lnTo>
                    <a:pt x="2669285" y="1873374"/>
                  </a:lnTo>
                  <a:lnTo>
                    <a:pt x="2651555" y="1877772"/>
                  </a:lnTo>
                  <a:lnTo>
                    <a:pt x="2306589" y="2222738"/>
                  </a:lnTo>
                  <a:lnTo>
                    <a:pt x="2302001" y="2241042"/>
                  </a:lnTo>
                  <a:lnTo>
                    <a:pt x="2291333" y="2238756"/>
                  </a:lnTo>
                  <a:lnTo>
                    <a:pt x="2291333" y="2245614"/>
                  </a:lnTo>
                  <a:lnTo>
                    <a:pt x="2298953" y="2245614"/>
                  </a:lnTo>
                  <a:lnTo>
                    <a:pt x="2670809" y="1873026"/>
                  </a:lnTo>
                  <a:close/>
                </a:path>
                <a:path w="2686050" h="2245995">
                  <a:moveTo>
                    <a:pt x="2686049" y="1857756"/>
                  </a:moveTo>
                  <a:lnTo>
                    <a:pt x="2366771" y="1937766"/>
                  </a:lnTo>
                  <a:lnTo>
                    <a:pt x="2292288" y="2234946"/>
                  </a:lnTo>
                  <a:lnTo>
                    <a:pt x="2294381" y="2234946"/>
                  </a:lnTo>
                  <a:lnTo>
                    <a:pt x="2306589" y="2222738"/>
                  </a:lnTo>
                  <a:lnTo>
                    <a:pt x="2372867" y="1958301"/>
                  </a:lnTo>
                  <a:lnTo>
                    <a:pt x="2372867" y="1946910"/>
                  </a:lnTo>
                  <a:lnTo>
                    <a:pt x="2376677" y="1943100"/>
                  </a:lnTo>
                  <a:lnTo>
                    <a:pt x="2376677" y="1945964"/>
                  </a:lnTo>
                  <a:lnTo>
                    <a:pt x="2651555" y="1877772"/>
                  </a:lnTo>
                  <a:lnTo>
                    <a:pt x="2665475" y="1863852"/>
                  </a:lnTo>
                  <a:lnTo>
                    <a:pt x="2667698" y="1867662"/>
                  </a:lnTo>
                  <a:lnTo>
                    <a:pt x="2674619" y="1867662"/>
                  </a:lnTo>
                  <a:lnTo>
                    <a:pt x="2674619" y="1869208"/>
                  </a:lnTo>
                  <a:lnTo>
                    <a:pt x="2686049" y="1857756"/>
                  </a:lnTo>
                  <a:close/>
                </a:path>
                <a:path w="2686050" h="2245995">
                  <a:moveTo>
                    <a:pt x="2296667" y="2234946"/>
                  </a:moveTo>
                  <a:lnTo>
                    <a:pt x="2294381" y="2234946"/>
                  </a:lnTo>
                  <a:lnTo>
                    <a:pt x="2292857" y="2236470"/>
                  </a:lnTo>
                  <a:lnTo>
                    <a:pt x="2296667" y="2234946"/>
                  </a:lnTo>
                  <a:close/>
                </a:path>
                <a:path w="2686050" h="2245995">
                  <a:moveTo>
                    <a:pt x="2296667" y="2239899"/>
                  </a:moveTo>
                  <a:lnTo>
                    <a:pt x="2296667" y="2234946"/>
                  </a:lnTo>
                  <a:lnTo>
                    <a:pt x="2292857" y="2236470"/>
                  </a:lnTo>
                  <a:lnTo>
                    <a:pt x="2292857" y="2239082"/>
                  </a:lnTo>
                  <a:lnTo>
                    <a:pt x="2296667" y="2239899"/>
                  </a:lnTo>
                  <a:close/>
                </a:path>
                <a:path w="2686050" h="2245995">
                  <a:moveTo>
                    <a:pt x="2306589" y="2222738"/>
                  </a:moveTo>
                  <a:lnTo>
                    <a:pt x="2294381" y="2234946"/>
                  </a:lnTo>
                  <a:lnTo>
                    <a:pt x="2296667" y="2234946"/>
                  </a:lnTo>
                  <a:lnTo>
                    <a:pt x="2296667" y="2239899"/>
                  </a:lnTo>
                  <a:lnTo>
                    <a:pt x="2302001" y="2241042"/>
                  </a:lnTo>
                  <a:lnTo>
                    <a:pt x="2306589" y="2222738"/>
                  </a:lnTo>
                  <a:close/>
                </a:path>
                <a:path w="2686050" h="2245995">
                  <a:moveTo>
                    <a:pt x="2376677" y="1943100"/>
                  </a:moveTo>
                  <a:lnTo>
                    <a:pt x="2372867" y="1946910"/>
                  </a:lnTo>
                  <a:lnTo>
                    <a:pt x="2375912" y="1946154"/>
                  </a:lnTo>
                  <a:lnTo>
                    <a:pt x="2376677" y="1943100"/>
                  </a:lnTo>
                  <a:close/>
                </a:path>
                <a:path w="2686050" h="2245995">
                  <a:moveTo>
                    <a:pt x="2375912" y="1946154"/>
                  </a:moveTo>
                  <a:lnTo>
                    <a:pt x="2372867" y="1946910"/>
                  </a:lnTo>
                  <a:lnTo>
                    <a:pt x="2372867" y="1958301"/>
                  </a:lnTo>
                  <a:lnTo>
                    <a:pt x="2375912" y="1946154"/>
                  </a:lnTo>
                  <a:close/>
                </a:path>
                <a:path w="2686050" h="2245995">
                  <a:moveTo>
                    <a:pt x="2376677" y="1945964"/>
                  </a:moveTo>
                  <a:lnTo>
                    <a:pt x="2376677" y="1943100"/>
                  </a:lnTo>
                  <a:lnTo>
                    <a:pt x="2375912" y="1946154"/>
                  </a:lnTo>
                  <a:lnTo>
                    <a:pt x="2376677" y="1945964"/>
                  </a:lnTo>
                  <a:close/>
                </a:path>
                <a:path w="2686050" h="2245995">
                  <a:moveTo>
                    <a:pt x="2667698" y="1867662"/>
                  </a:moveTo>
                  <a:lnTo>
                    <a:pt x="2665475" y="1863852"/>
                  </a:lnTo>
                  <a:lnTo>
                    <a:pt x="2651555" y="1877772"/>
                  </a:lnTo>
                  <a:lnTo>
                    <a:pt x="2663951" y="1874697"/>
                  </a:lnTo>
                  <a:lnTo>
                    <a:pt x="2663951" y="1867662"/>
                  </a:lnTo>
                  <a:lnTo>
                    <a:pt x="2667698" y="1867662"/>
                  </a:lnTo>
                  <a:close/>
                </a:path>
                <a:path w="2686050" h="2245995">
                  <a:moveTo>
                    <a:pt x="2669285" y="10668"/>
                  </a:moveTo>
                  <a:lnTo>
                    <a:pt x="2663951" y="5334"/>
                  </a:lnTo>
                  <a:lnTo>
                    <a:pt x="2663951" y="10668"/>
                  </a:lnTo>
                  <a:lnTo>
                    <a:pt x="2669285" y="10668"/>
                  </a:lnTo>
                  <a:close/>
                </a:path>
                <a:path w="2686050" h="2245995">
                  <a:moveTo>
                    <a:pt x="2669285" y="1861957"/>
                  </a:moveTo>
                  <a:lnTo>
                    <a:pt x="2669285" y="10668"/>
                  </a:lnTo>
                  <a:lnTo>
                    <a:pt x="2663951" y="10668"/>
                  </a:lnTo>
                  <a:lnTo>
                    <a:pt x="2663951" y="1863293"/>
                  </a:lnTo>
                  <a:lnTo>
                    <a:pt x="2669285" y="1861957"/>
                  </a:lnTo>
                  <a:close/>
                </a:path>
                <a:path w="2686050" h="2245995">
                  <a:moveTo>
                    <a:pt x="2670809" y="1872996"/>
                  </a:moveTo>
                  <a:lnTo>
                    <a:pt x="2667698" y="1867662"/>
                  </a:lnTo>
                  <a:lnTo>
                    <a:pt x="2663951" y="1867662"/>
                  </a:lnTo>
                  <a:lnTo>
                    <a:pt x="2663951" y="1874697"/>
                  </a:lnTo>
                  <a:lnTo>
                    <a:pt x="2670809" y="1872996"/>
                  </a:lnTo>
                  <a:close/>
                </a:path>
                <a:path w="2686050" h="2245995">
                  <a:moveTo>
                    <a:pt x="2674619" y="1869208"/>
                  </a:moveTo>
                  <a:lnTo>
                    <a:pt x="2674619" y="1867662"/>
                  </a:lnTo>
                  <a:lnTo>
                    <a:pt x="2667698" y="1867662"/>
                  </a:lnTo>
                  <a:lnTo>
                    <a:pt x="2670809" y="1872996"/>
                  </a:lnTo>
                  <a:lnTo>
                    <a:pt x="2674619" y="1869208"/>
                  </a:lnTo>
                  <a:close/>
                </a:path>
              </a:pathLst>
            </a:custGeom>
            <a:solidFill>
              <a:srgbClr val="D6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71920" y="3032252"/>
            <a:ext cx="2344420" cy="1233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0" marR="371475" indent="635" algn="ctr">
              <a:lnSpc>
                <a:spcPct val="102400"/>
              </a:lnSpc>
              <a:spcBef>
                <a:spcPts val="95"/>
              </a:spcBef>
            </a:pPr>
            <a:r>
              <a:rPr sz="1450" b="1" dirty="0">
                <a:solidFill>
                  <a:srgbClr val="FFFFFF"/>
                </a:solidFill>
                <a:latin typeface="Times New Roman"/>
                <a:cs typeface="Times New Roman"/>
              </a:rPr>
              <a:t>KA171</a:t>
            </a:r>
            <a:r>
              <a:rPr sz="14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Projeleri</a:t>
            </a:r>
            <a:r>
              <a:rPr sz="1450" b="1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dirty="0">
                <a:solidFill>
                  <a:srgbClr val="FFFFFF"/>
                </a:solidFill>
                <a:latin typeface="Times New Roman"/>
                <a:cs typeface="Times New Roman"/>
              </a:rPr>
              <a:t>Son</a:t>
            </a:r>
            <a:r>
              <a:rPr sz="14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dirty="0">
                <a:solidFill>
                  <a:srgbClr val="FFFFFF"/>
                </a:solidFill>
                <a:latin typeface="Times New Roman"/>
                <a:cs typeface="Times New Roman"/>
              </a:rPr>
              <a:t>Başvuru</a:t>
            </a:r>
            <a:r>
              <a:rPr sz="145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Tarihi: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4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2400"/>
              </a:lnSpc>
            </a:pPr>
            <a:r>
              <a:rPr sz="1950" b="1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sz="195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FFFFFF"/>
                </a:solidFill>
                <a:latin typeface="Times New Roman"/>
                <a:cs typeface="Times New Roman"/>
              </a:rPr>
              <a:t>Şubat</a:t>
            </a:r>
            <a:r>
              <a:rPr sz="195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FFFFFF"/>
                </a:solidFill>
                <a:latin typeface="Times New Roman"/>
                <a:cs typeface="Times New Roman"/>
              </a:rPr>
              <a:t>2026</a:t>
            </a:r>
            <a:r>
              <a:rPr sz="195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tarihinde </a:t>
            </a:r>
            <a:r>
              <a:rPr sz="1450" b="1" dirty="0">
                <a:solidFill>
                  <a:srgbClr val="FFFFFF"/>
                </a:solidFill>
                <a:latin typeface="Times New Roman"/>
                <a:cs typeface="Times New Roman"/>
              </a:rPr>
              <a:t>Brüksel</a:t>
            </a:r>
            <a:r>
              <a:rPr sz="14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dirty="0">
                <a:solidFill>
                  <a:srgbClr val="FFFFFF"/>
                </a:solidFill>
                <a:latin typeface="Times New Roman"/>
                <a:cs typeface="Times New Roman"/>
              </a:rPr>
              <a:t>saati</a:t>
            </a:r>
            <a:r>
              <a:rPr sz="145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dirty="0">
                <a:solidFill>
                  <a:srgbClr val="FFFFFF"/>
                </a:solidFill>
                <a:latin typeface="Times New Roman"/>
                <a:cs typeface="Times New Roman"/>
              </a:rPr>
              <a:t>ile</a:t>
            </a:r>
            <a:r>
              <a:rPr sz="14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12:00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2128" y="111692"/>
            <a:ext cx="7710629" cy="492443"/>
          </a:xfrm>
        </p:spPr>
        <p:txBody>
          <a:bodyPr/>
          <a:lstStyle/>
          <a:p>
            <a:r>
              <a:rPr lang="tr-TR" sz="3200" b="1" dirty="0"/>
              <a:t>KA171</a:t>
            </a:r>
            <a:r>
              <a:rPr lang="tr-TR" sz="3200" b="1" spc="-72" dirty="0"/>
              <a:t> </a:t>
            </a:r>
            <a:r>
              <a:rPr lang="tr-TR" sz="3200" b="1" dirty="0"/>
              <a:t>Başvuru</a:t>
            </a:r>
            <a:r>
              <a:rPr lang="tr-TR" sz="3200" b="1" spc="-67" dirty="0"/>
              <a:t> </a:t>
            </a:r>
            <a:r>
              <a:rPr lang="tr-TR" sz="3200" b="1" dirty="0"/>
              <a:t>Formu</a:t>
            </a:r>
            <a:r>
              <a:rPr lang="tr-TR" sz="3200" b="1" spc="-56" dirty="0"/>
              <a:t> </a:t>
            </a:r>
            <a:r>
              <a:rPr lang="tr-TR" sz="3200" b="1" spc="-11" dirty="0"/>
              <a:t>Soruları</a:t>
            </a:r>
            <a:endParaRPr lang="tr-TR" sz="3200" b="1" dirty="0"/>
          </a:p>
        </p:txBody>
      </p:sp>
      <p:sp>
        <p:nvSpPr>
          <p:cNvPr id="8" name="object 15"/>
          <p:cNvSpPr txBox="1"/>
          <p:nvPr/>
        </p:nvSpPr>
        <p:spPr>
          <a:xfrm>
            <a:off x="335280" y="1381761"/>
            <a:ext cx="9451442" cy="2459135"/>
          </a:xfrm>
          <a:prstGeom prst="rect">
            <a:avLst/>
          </a:prstGeom>
        </p:spPr>
        <p:txBody>
          <a:bodyPr vert="horz" wrap="square" lIns="0" tIns="14150" rIns="0" bIns="0" rtlCol="0">
            <a:spAutoFit/>
          </a:bodyPr>
          <a:lstStyle/>
          <a:p>
            <a:pPr marL="14150">
              <a:lnSpc>
                <a:spcPts val="2435"/>
              </a:lnSpc>
              <a:spcBef>
                <a:spcPts val="111"/>
              </a:spcBef>
            </a:pPr>
            <a:r>
              <a:rPr lang="tr-TR" sz="2100" b="1" dirty="0">
                <a:solidFill>
                  <a:schemeClr val="tx1"/>
                </a:solidFill>
                <a:latin typeface="Calibri"/>
                <a:cs typeface="Calibri"/>
              </a:rPr>
              <a:t>1.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QUALITY</a:t>
            </a:r>
            <a:r>
              <a:rPr sz="21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100" b="1" spc="-5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11" dirty="0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sz="2100" b="1" spc="-6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DESIGN</a:t>
            </a:r>
            <a:r>
              <a:rPr sz="2100" b="1" spc="-6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100" b="1" spc="-5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22" dirty="0">
                <a:solidFill>
                  <a:schemeClr val="tx1"/>
                </a:solidFill>
                <a:latin typeface="Calibri"/>
                <a:cs typeface="Calibri"/>
              </a:rPr>
              <a:t>COOPERATION</a:t>
            </a:r>
            <a:r>
              <a:rPr sz="2100" b="1" spc="-6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ARRANGEMENTS</a:t>
            </a:r>
            <a:r>
              <a:rPr sz="2100" b="1" spc="-6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56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4150">
              <a:lnSpc>
                <a:spcPts val="2435"/>
              </a:lnSpc>
            </a:pP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PROJE</a:t>
            </a:r>
            <a:r>
              <a:rPr sz="21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22" dirty="0">
                <a:solidFill>
                  <a:schemeClr val="tx1"/>
                </a:solidFill>
                <a:latin typeface="Calibri"/>
                <a:cs typeface="Calibri"/>
              </a:rPr>
              <a:t>TASARIMI</a:t>
            </a:r>
            <a:r>
              <a:rPr sz="21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sz="2100" b="1" spc="-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İŞBİRLİĞİ</a:t>
            </a:r>
            <a:r>
              <a:rPr sz="21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(40</a:t>
            </a:r>
            <a:r>
              <a:rPr sz="21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39" dirty="0">
                <a:solidFill>
                  <a:schemeClr val="tx1"/>
                </a:solidFill>
                <a:latin typeface="Calibri"/>
                <a:cs typeface="Calibri"/>
              </a:rPr>
              <a:t>p)</a:t>
            </a: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1270"/>
              </a:spcBef>
            </a:pP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4150">
              <a:spcBef>
                <a:spcPts val="6"/>
              </a:spcBef>
            </a:pPr>
            <a:r>
              <a:rPr lang="tr-TR" sz="2100" b="1" spc="-11" dirty="0">
                <a:solidFill>
                  <a:schemeClr val="tx1"/>
                </a:solidFill>
                <a:latin typeface="Calibri"/>
                <a:cs typeface="Calibri"/>
              </a:rPr>
              <a:t>2. </a:t>
            </a:r>
            <a:r>
              <a:rPr sz="2100" b="1" spc="-11" dirty="0">
                <a:solidFill>
                  <a:schemeClr val="tx1"/>
                </a:solidFill>
                <a:latin typeface="Calibri"/>
                <a:cs typeface="Calibri"/>
              </a:rPr>
              <a:t>RELEVANCE</a:t>
            </a:r>
            <a:r>
              <a:rPr sz="2100" b="1" spc="-3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100" b="1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100" b="1" spc="-33" dirty="0">
                <a:solidFill>
                  <a:schemeClr val="tx1"/>
                </a:solidFill>
                <a:latin typeface="Calibri"/>
                <a:cs typeface="Calibri"/>
              </a:rPr>
              <a:t> STRATEGY</a:t>
            </a:r>
            <a:r>
              <a:rPr sz="2100" b="1" spc="-2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2100" b="1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22" dirty="0">
                <a:solidFill>
                  <a:schemeClr val="tx1"/>
                </a:solidFill>
                <a:latin typeface="Calibri"/>
                <a:cs typeface="Calibri"/>
              </a:rPr>
              <a:t>STRATEJİNİN</a:t>
            </a:r>
            <a:r>
              <a:rPr sz="2100" b="1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İLGİLİLİĞİ</a:t>
            </a:r>
            <a:r>
              <a:rPr sz="2100" b="1" spc="-3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(40</a:t>
            </a:r>
            <a:r>
              <a:rPr sz="2100" b="1" spc="-28" dirty="0">
                <a:solidFill>
                  <a:schemeClr val="tx1"/>
                </a:solidFill>
                <a:latin typeface="Calibri"/>
                <a:cs typeface="Calibri"/>
              </a:rPr>
              <a:t> p)</a:t>
            </a: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2435"/>
              </a:spcBef>
            </a:pP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4150"/>
            <a:r>
              <a:rPr lang="tr-TR" sz="2100" b="1" spc="-22" dirty="0">
                <a:solidFill>
                  <a:schemeClr val="tx1"/>
                </a:solidFill>
                <a:latin typeface="Calibri"/>
                <a:cs typeface="Calibri"/>
              </a:rPr>
              <a:t>3. </a:t>
            </a:r>
            <a:r>
              <a:rPr sz="2100" b="1" spc="-22" dirty="0">
                <a:solidFill>
                  <a:schemeClr val="tx1"/>
                </a:solidFill>
                <a:latin typeface="Calibri"/>
                <a:cs typeface="Calibri"/>
              </a:rPr>
              <a:t>IMPACT</a:t>
            </a:r>
            <a:r>
              <a:rPr sz="2100" b="1" spc="-3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100" b="1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11" dirty="0">
                <a:solidFill>
                  <a:schemeClr val="tx1"/>
                </a:solidFill>
                <a:latin typeface="Calibri"/>
                <a:cs typeface="Calibri"/>
              </a:rPr>
              <a:t>DISSEMINATION</a:t>
            </a:r>
            <a:r>
              <a:rPr sz="2100" b="1" spc="-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2100" b="1" spc="-1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ETKİ</a:t>
            </a:r>
            <a:r>
              <a:rPr sz="2100" b="1" spc="-2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sz="2100" b="1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spc="-33" dirty="0">
                <a:solidFill>
                  <a:schemeClr val="tx1"/>
                </a:solidFill>
                <a:latin typeface="Calibri"/>
                <a:cs typeface="Calibri"/>
              </a:rPr>
              <a:t>YAYGINLAŞTIRMA</a:t>
            </a:r>
            <a:r>
              <a:rPr sz="2100" b="1" spc="-2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(20</a:t>
            </a:r>
            <a:r>
              <a:rPr sz="2100" b="1" spc="-28" dirty="0">
                <a:solidFill>
                  <a:schemeClr val="tx1"/>
                </a:solidFill>
                <a:latin typeface="Calibri"/>
                <a:cs typeface="Calibri"/>
              </a:rPr>
              <a:t> p)</a:t>
            </a: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0" name="object 17"/>
          <p:cNvGrpSpPr/>
          <p:nvPr/>
        </p:nvGrpSpPr>
        <p:grpSpPr>
          <a:xfrm>
            <a:off x="3604260" y="4421631"/>
            <a:ext cx="3065717" cy="1544405"/>
            <a:chOff x="4251833" y="2541904"/>
            <a:chExt cx="3716020" cy="1362710"/>
          </a:xfrm>
        </p:grpSpPr>
        <p:pic>
          <p:nvPicPr>
            <p:cNvPr id="11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5008" y="2545079"/>
              <a:ext cx="3709416" cy="1356360"/>
            </a:xfrm>
            <a:prstGeom prst="rect">
              <a:avLst/>
            </a:prstGeom>
          </p:spPr>
        </p:pic>
        <p:sp>
          <p:nvSpPr>
            <p:cNvPr id="12" name="object 19"/>
            <p:cNvSpPr/>
            <p:nvPr/>
          </p:nvSpPr>
          <p:spPr>
            <a:xfrm>
              <a:off x="4255008" y="2545079"/>
              <a:ext cx="3709670" cy="1356360"/>
            </a:xfrm>
            <a:custGeom>
              <a:avLst/>
              <a:gdLst/>
              <a:ahLst/>
              <a:cxnLst/>
              <a:rect l="l" t="t" r="r" b="b"/>
              <a:pathLst>
                <a:path w="370967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59" y="0"/>
                  </a:lnTo>
                  <a:lnTo>
                    <a:pt x="3483356" y="0"/>
                  </a:lnTo>
                  <a:lnTo>
                    <a:pt x="3528912" y="4593"/>
                  </a:lnTo>
                  <a:lnTo>
                    <a:pt x="3571345" y="17766"/>
                  </a:lnTo>
                  <a:lnTo>
                    <a:pt x="3609744" y="38609"/>
                  </a:lnTo>
                  <a:lnTo>
                    <a:pt x="3643201" y="66214"/>
                  </a:lnTo>
                  <a:lnTo>
                    <a:pt x="3670806" y="99671"/>
                  </a:lnTo>
                  <a:lnTo>
                    <a:pt x="3691649" y="138070"/>
                  </a:lnTo>
                  <a:lnTo>
                    <a:pt x="3704822" y="180503"/>
                  </a:lnTo>
                  <a:lnTo>
                    <a:pt x="3709416" y="226060"/>
                  </a:lnTo>
                  <a:lnTo>
                    <a:pt x="3709416" y="1130300"/>
                  </a:lnTo>
                  <a:lnTo>
                    <a:pt x="3704822" y="1175856"/>
                  </a:lnTo>
                  <a:lnTo>
                    <a:pt x="3691649" y="1218289"/>
                  </a:lnTo>
                  <a:lnTo>
                    <a:pt x="3670806" y="1256688"/>
                  </a:lnTo>
                  <a:lnTo>
                    <a:pt x="3643201" y="1290145"/>
                  </a:lnTo>
                  <a:lnTo>
                    <a:pt x="3609744" y="1317750"/>
                  </a:lnTo>
                  <a:lnTo>
                    <a:pt x="3571345" y="1338593"/>
                  </a:lnTo>
                  <a:lnTo>
                    <a:pt x="3528912" y="1351766"/>
                  </a:lnTo>
                  <a:lnTo>
                    <a:pt x="3483356" y="1356360"/>
                  </a:lnTo>
                  <a:lnTo>
                    <a:pt x="226059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0"/>
          <p:cNvSpPr txBox="1"/>
          <p:nvPr/>
        </p:nvSpPr>
        <p:spPr>
          <a:xfrm>
            <a:off x="3814385" y="4558702"/>
            <a:ext cx="2645465" cy="1270263"/>
          </a:xfrm>
          <a:prstGeom prst="rect">
            <a:avLst/>
          </a:prstGeom>
        </p:spPr>
        <p:txBody>
          <a:bodyPr vert="horz" wrap="square" lIns="0" tIns="14150" rIns="0" bIns="0" rtlCol="0">
            <a:spAutoFit/>
          </a:bodyPr>
          <a:lstStyle/>
          <a:p>
            <a:pPr marL="1415" algn="ctr">
              <a:spcBef>
                <a:spcPts val="111"/>
              </a:spcBef>
            </a:pPr>
            <a:r>
              <a:rPr sz="2000" dirty="0">
                <a:latin typeface="Microsoft Sans Serif"/>
                <a:cs typeface="Microsoft Sans Serif"/>
              </a:rPr>
              <a:t>Kalite</a:t>
            </a:r>
            <a:r>
              <a:rPr sz="2000" spc="-6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Değerlendirmesi</a:t>
            </a:r>
          </a:p>
          <a:p>
            <a:pPr algn="ctr">
              <a:lnSpc>
                <a:spcPct val="100000"/>
              </a:lnSpc>
            </a:pPr>
            <a:r>
              <a:rPr sz="2000" spc="-6" dirty="0">
                <a:latin typeface="Microsoft Sans Serif"/>
                <a:cs typeface="Microsoft Sans Serif"/>
              </a:rPr>
              <a:t>*Her</a:t>
            </a:r>
            <a:r>
              <a:rPr sz="2000" spc="-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bölge</a:t>
            </a:r>
            <a:r>
              <a:rPr sz="2000" spc="-6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için</a:t>
            </a:r>
            <a:r>
              <a:rPr sz="2000" spc="-6" dirty="0">
                <a:latin typeface="Microsoft Sans Serif"/>
                <a:cs typeface="Microsoft Sans Serif"/>
              </a:rPr>
              <a:t> toplam</a:t>
            </a:r>
            <a:r>
              <a:rPr sz="2000" spc="-3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≥60</a:t>
            </a:r>
          </a:p>
          <a:p>
            <a:pPr algn="ctr">
              <a:lnSpc>
                <a:spcPct val="100000"/>
              </a:lnSpc>
            </a:pPr>
            <a:r>
              <a:rPr sz="2000" spc="-6" dirty="0">
                <a:latin typeface="Microsoft Sans Serif"/>
                <a:cs typeface="Microsoft Sans Serif"/>
              </a:rPr>
              <a:t>*Her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kriter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için</a:t>
            </a:r>
            <a:r>
              <a:rPr sz="2000" spc="-3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%50</a:t>
            </a:r>
          </a:p>
        </p:txBody>
      </p:sp>
      <p:sp>
        <p:nvSpPr>
          <p:cNvPr id="14" name="object 33"/>
          <p:cNvSpPr txBox="1"/>
          <p:nvPr/>
        </p:nvSpPr>
        <p:spPr>
          <a:xfrm>
            <a:off x="457200" y="6968174"/>
            <a:ext cx="5219367" cy="642398"/>
          </a:xfrm>
          <a:prstGeom prst="rect">
            <a:avLst/>
          </a:prstGeom>
        </p:spPr>
        <p:txBody>
          <a:bodyPr vert="horz" wrap="square" lIns="0" tIns="14150" rIns="0" bIns="0" rtlCol="0">
            <a:spAutoFit/>
          </a:bodyPr>
          <a:lstStyle/>
          <a:p>
            <a:pPr marL="14150">
              <a:spcBef>
                <a:spcPts val="111"/>
              </a:spcBef>
            </a:pPr>
            <a:r>
              <a:rPr sz="2000" spc="-6" dirty="0">
                <a:latin typeface="Calibri"/>
                <a:cs typeface="Calibri"/>
              </a:rPr>
              <a:t>*KA171</a:t>
            </a:r>
            <a:r>
              <a:rPr sz="2000" spc="22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Projeleri farklı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6" dirty="0">
                <a:latin typeface="Calibri"/>
                <a:cs typeface="Calibri"/>
              </a:rPr>
              <a:t>bağımsız</a:t>
            </a:r>
            <a:r>
              <a:rPr sz="2000" spc="39" dirty="0">
                <a:latin typeface="Calibri"/>
                <a:cs typeface="Calibri"/>
              </a:rPr>
              <a:t> </a:t>
            </a:r>
            <a:r>
              <a:rPr sz="2000" spc="-6" dirty="0">
                <a:latin typeface="Calibri"/>
                <a:cs typeface="Calibri"/>
              </a:rPr>
              <a:t>dış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6" dirty="0">
                <a:latin typeface="Calibri"/>
                <a:cs typeface="Calibri"/>
              </a:rPr>
              <a:t>uzman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17" dirty="0">
                <a:latin typeface="Calibri"/>
                <a:cs typeface="Calibri"/>
              </a:rPr>
              <a:t>tarafından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2" dirty="0">
                <a:latin typeface="Calibri"/>
                <a:cs typeface="Calibri"/>
              </a:rPr>
              <a:t>değerlendirilir.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2128" y="111692"/>
            <a:ext cx="7710629" cy="1200329"/>
          </a:xfrm>
        </p:spPr>
        <p:txBody>
          <a:bodyPr/>
          <a:lstStyle/>
          <a:p>
            <a:r>
              <a:rPr lang="tr-TR" dirty="0" smtClean="0"/>
              <a:t>1. Projenin </a:t>
            </a:r>
            <a:r>
              <a:rPr lang="tr-TR" dirty="0"/>
              <a:t>Tasarımı ve İşbirliği Düzenlemelerinin Kalitesi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9168" y="1295400"/>
            <a:ext cx="9337772" cy="5791199"/>
          </a:xfrm>
        </p:spPr>
        <p:txBody>
          <a:bodyPr/>
          <a:lstStyle/>
          <a:p>
            <a:pPr marL="382059" indent="-382059">
              <a:buFont typeface="Wingdings" pitchFamily="2" charset="2"/>
              <a:buChar char="Ø"/>
            </a:pPr>
            <a:r>
              <a:rPr lang="tr-TR" sz="2000" b="0" dirty="0">
                <a:latin typeface="Arial" pitchFamily="34" charset="0"/>
                <a:cs typeface="Arial" pitchFamily="34" charset="0"/>
              </a:rPr>
              <a:t>Proje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boyunca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alıcı </a:t>
            </a:r>
            <a:r>
              <a:rPr lang="tr-TR" sz="2000" spc="11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gönderen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kurumlar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olarak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sorumlulukların, rollerin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görevlerin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siz ve </a:t>
            </a:r>
            <a:r>
              <a:rPr lang="tr-TR" sz="2000" spc="-518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ortaklarınız</a:t>
            </a:r>
            <a:r>
              <a:rPr lang="tr-TR" sz="20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arasında</a:t>
            </a:r>
            <a:r>
              <a:rPr lang="tr-TR" sz="20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nasıl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paylaştırılacağını</a:t>
            </a:r>
            <a:r>
              <a:rPr lang="tr-TR" sz="2000" spc="-72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ve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bunun</a:t>
            </a:r>
            <a:r>
              <a:rPr lang="tr-TR" sz="20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Kurumlar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Arası</a:t>
            </a:r>
            <a:r>
              <a:rPr lang="tr-TR" sz="2000" spc="-17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Anlaşmalarda</a:t>
            </a:r>
            <a:r>
              <a:rPr lang="tr-TR" sz="2000" spc="-39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nasıl </a:t>
            </a:r>
            <a:r>
              <a:rPr lang="tr-TR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tanımlanacağını</a:t>
            </a:r>
            <a:r>
              <a:rPr lang="tr-TR" sz="2000" spc="-8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6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açıklayınız</a:t>
            </a:r>
            <a:r>
              <a:rPr lang="tr-TR" sz="2000" spc="6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sz="2000" spc="6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000" dirty="0"/>
              <a:t>H</a:t>
            </a:r>
            <a:r>
              <a:rPr lang="tr-TR" sz="2000" dirty="0" smtClean="0"/>
              <a:t>areketlilik </a:t>
            </a:r>
            <a:r>
              <a:rPr lang="tr-TR" sz="2000" dirty="0"/>
              <a:t>projesinin farklı aşamaları için öngördüğünüz düzenlemelere ve önlemlere değinin, bu aşamalar:</a:t>
            </a:r>
          </a:p>
          <a:p>
            <a:pPr marL="827795" lvl="1" indent="-318383">
              <a:buFont typeface="Arial" pitchFamily="34" charset="0"/>
              <a:buChar char="•"/>
            </a:pPr>
            <a:r>
              <a:rPr lang="tr-TR" sz="2000" dirty="0"/>
              <a:t>katılımcıların seçimi,</a:t>
            </a:r>
          </a:p>
          <a:p>
            <a:pPr marL="827795" lvl="1" indent="-318383">
              <a:buFont typeface="Arial" pitchFamily="34" charset="0"/>
              <a:buChar char="•"/>
            </a:pPr>
            <a:r>
              <a:rPr lang="tr-TR" sz="2000" dirty="0"/>
              <a:t>hareketlilik dönemi öncesi, sırasında ve sonrasında katılımcılara sağlanacak destek,</a:t>
            </a:r>
          </a:p>
          <a:p>
            <a:pPr marL="827795" lvl="1" indent="-318383">
              <a:buFont typeface="Arial" pitchFamily="34" charset="0"/>
              <a:buChar char="•"/>
            </a:pPr>
            <a:r>
              <a:rPr lang="tr-TR" sz="2000" dirty="0"/>
              <a:t>kurumunuz ve ortaklarınız tarafından tüm katılımcılar (öğrenciler ve personel) için tam tanınmayı sağlama </a:t>
            </a:r>
            <a:r>
              <a:rPr lang="tr-TR" sz="2000" dirty="0" smtClean="0"/>
              <a:t>önlemleri ve </a:t>
            </a:r>
            <a:r>
              <a:rPr lang="tr-TR" sz="2000" dirty="0"/>
              <a:t>hareketlilik sonrası katılımcılarla yapılacak değerlendirme süreçleri.</a:t>
            </a:r>
          </a:p>
          <a:p>
            <a:r>
              <a:rPr lang="tr-TR" sz="2000" dirty="0"/>
              <a:t>Seçim ve erişim stratejilerine değinirken, Dezavantajlı Gruplar için Kapsayıcılık ve Çeşitlilik Stratejisi doğrultusunda, daha az fırsata sahip olanların katılımını sağlamak için alınan özel önlemleri vurgulayın.</a:t>
            </a:r>
          </a:p>
          <a:p>
            <a:endParaRPr lang="tr-TR" sz="2000" spc="6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tr-TR" sz="2000" spc="6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tr-TR" sz="2000" spc="6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2128" y="111692"/>
            <a:ext cx="7710629" cy="400110"/>
          </a:xfrm>
        </p:spPr>
        <p:txBody>
          <a:bodyPr/>
          <a:lstStyle/>
          <a:p>
            <a:r>
              <a:rPr lang="tr-TR" dirty="0" smtClean="0"/>
              <a:t>2. Stratejinin </a:t>
            </a:r>
            <a:r>
              <a:rPr lang="tr-TR" dirty="0" err="1" smtClean="0"/>
              <a:t>İlgililiği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9673052" cy="4770537"/>
          </a:xfrm>
        </p:spPr>
        <p:txBody>
          <a:bodyPr/>
          <a:lstStyle/>
          <a:p>
            <a:pPr marL="395502" marR="1758887" indent="-382059">
              <a:spcBef>
                <a:spcPts val="100"/>
              </a:spcBef>
              <a:buFont typeface="Wingdings" pitchFamily="2" charset="2"/>
              <a:buChar char="Ø"/>
              <a:tabLst>
                <a:tab pos="333948" algn="l"/>
              </a:tabLst>
            </a:pPr>
            <a:r>
              <a:rPr lang="tr-TR" sz="2000" spc="-17" dirty="0">
                <a:latin typeface="Arial" pitchFamily="34" charset="0"/>
                <a:cs typeface="Arial" pitchFamily="34" charset="0"/>
              </a:rPr>
              <a:t>Bu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bölge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ile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ilgili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planladığınız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projeyi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sunun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000" b="0" dirty="0" smtClean="0">
                <a:latin typeface="Arial" pitchFamily="34" charset="0"/>
                <a:cs typeface="Arial" pitchFamily="34" charset="0"/>
              </a:rPr>
              <a:t>ilgili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tüm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yükseköğretim kurumlarının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 err="1">
                <a:latin typeface="Arial" pitchFamily="34" charset="0"/>
                <a:cs typeface="Arial" pitchFamily="34" charset="0"/>
              </a:rPr>
              <a:t>uluslararasılaşma</a:t>
            </a:r>
            <a:r>
              <a:rPr lang="tr-TR" sz="2000" spc="-6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stratejisi</a:t>
            </a:r>
            <a:r>
              <a:rPr lang="tr-TR" sz="2000" spc="-84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ile</a:t>
            </a:r>
            <a:r>
              <a:rPr lang="tr-TR" sz="20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nasıl</a:t>
            </a:r>
            <a:r>
              <a:rPr lang="tr-TR" sz="2000" spc="-56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ilişkili</a:t>
            </a:r>
            <a:r>
              <a:rPr lang="tr-TR" sz="2000" spc="-78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olduğunu</a:t>
            </a:r>
            <a:r>
              <a:rPr lang="tr-TR" sz="2000" spc="39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açıklayın.</a:t>
            </a:r>
          </a:p>
          <a:p>
            <a:pPr marL="382059" indent="-382059">
              <a:spcBef>
                <a:spcPts val="28"/>
              </a:spcBef>
              <a:buFont typeface="Wingdings" pitchFamily="2" charset="2"/>
              <a:buChar char="Ø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95502" marR="737940" indent="-382059">
              <a:buFont typeface="Wingdings" pitchFamily="2" charset="2"/>
              <a:buChar char="Ø"/>
              <a:tabLst>
                <a:tab pos="333948" algn="l"/>
              </a:tabLst>
            </a:pPr>
            <a:r>
              <a:rPr lang="tr-TR" sz="2000" spc="-6" dirty="0">
                <a:latin typeface="Arial" pitchFamily="34" charset="0"/>
                <a:cs typeface="Arial" pitchFamily="34" charset="0"/>
              </a:rPr>
              <a:t>Düzenlemeyi planladığınız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belirli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hareketlilik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türlerine,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konu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alanlarına ve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ayrıca </a:t>
            </a:r>
            <a:r>
              <a:rPr lang="tr-TR" sz="2000" spc="-17" dirty="0">
                <a:latin typeface="Arial" pitchFamily="34" charset="0"/>
                <a:cs typeface="Arial" pitchFamily="34" charset="0"/>
              </a:rPr>
              <a:t>bu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bölgede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 uluslararası ortaklarla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beklenen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işbirliği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düzenlemeleri hakkında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"Proje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yönetimi"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bölümünde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uygun</a:t>
            </a:r>
            <a:r>
              <a:rPr lang="tr-TR" sz="2000" spc="22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şekilde</a:t>
            </a:r>
            <a:r>
              <a:rPr lang="tr-TR" sz="2000" spc="-33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tanımlayamadığınız</a:t>
            </a:r>
            <a:r>
              <a:rPr lang="tr-TR" sz="2000" spc="-5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diğer</a:t>
            </a:r>
            <a:r>
              <a:rPr lang="tr-TR" sz="2000" spc="-33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tüm</a:t>
            </a:r>
            <a:r>
              <a:rPr lang="tr-TR" sz="2000" spc="1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özel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unsurlardan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bahsedebilirsiniz.</a:t>
            </a:r>
            <a:endParaRPr lang="tr-TR" sz="2000" b="0" dirty="0">
              <a:latin typeface="Arial" pitchFamily="34" charset="0"/>
              <a:cs typeface="Arial" pitchFamily="34" charset="0"/>
            </a:endParaRPr>
          </a:p>
          <a:p>
            <a:pPr marL="382059" indent="-382059">
              <a:spcBef>
                <a:spcPts val="33"/>
              </a:spcBef>
              <a:buFont typeface="Wingdings" pitchFamily="2" charset="2"/>
              <a:buChar char="Ø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95502" indent="-382059">
              <a:buFont typeface="Wingdings" pitchFamily="2" charset="2"/>
              <a:buChar char="Ø"/>
              <a:tabLst>
                <a:tab pos="333948" algn="l"/>
              </a:tabLst>
            </a:pPr>
            <a:r>
              <a:rPr lang="tr-TR" sz="2000" spc="-11" dirty="0">
                <a:latin typeface="Arial" pitchFamily="34" charset="0"/>
                <a:cs typeface="Arial" pitchFamily="34" charset="0"/>
              </a:rPr>
              <a:t>Eğer</a:t>
            </a:r>
            <a:r>
              <a:rPr lang="tr-TR" sz="2000" spc="33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varsa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Programla</a:t>
            </a:r>
            <a:r>
              <a:rPr lang="tr-TR" sz="2000" spc="22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ilişkili</a:t>
            </a:r>
            <a:r>
              <a:rPr lang="tr-TR" sz="2000" spc="-72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olmayan</a:t>
            </a:r>
            <a:r>
              <a:rPr lang="tr-TR" sz="2000" spc="33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Üçüncü</a:t>
            </a:r>
            <a:r>
              <a:rPr lang="tr-TR" sz="2000" spc="22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ülkelerdeki</a:t>
            </a:r>
            <a:r>
              <a:rPr lang="tr-TR" sz="20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yüksek</a:t>
            </a:r>
            <a:r>
              <a:rPr lang="tr-TR" sz="2000" spc="-17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öğretim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kurumları</a:t>
            </a:r>
            <a:r>
              <a:rPr lang="tr-TR" sz="20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6" dirty="0">
                <a:latin typeface="Arial" pitchFamily="34" charset="0"/>
                <a:cs typeface="Arial" pitchFamily="34" charset="0"/>
              </a:rPr>
              <a:t>ile</a:t>
            </a:r>
            <a:r>
              <a:rPr lang="tr-TR" sz="2000" spc="-28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önceki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 smtClean="0">
                <a:latin typeface="Arial" pitchFamily="34" charset="0"/>
                <a:cs typeface="Arial" pitchFamily="34" charset="0"/>
              </a:rPr>
              <a:t> işbirliği</a:t>
            </a:r>
            <a:r>
              <a:rPr lang="tr-TR" sz="2000" spc="-106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deneyiminizi</a:t>
            </a:r>
            <a:r>
              <a:rPr lang="tr-TR" sz="2000" spc="-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detaylandırın.</a:t>
            </a:r>
            <a:endParaRPr lang="tr-TR" sz="2000" b="0" dirty="0">
              <a:latin typeface="Arial" pitchFamily="34" charset="0"/>
              <a:cs typeface="Arial" pitchFamily="34" charset="0"/>
            </a:endParaRPr>
          </a:p>
          <a:p>
            <a:pPr marL="382059" indent="-382059">
              <a:spcBef>
                <a:spcPts val="28"/>
              </a:spcBef>
              <a:buFont typeface="Wingdings" pitchFamily="2" charset="2"/>
              <a:buChar char="Ø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95502" marR="5660" indent="-382059">
              <a:buFont typeface="Wingdings" pitchFamily="2" charset="2"/>
              <a:buChar char="Ø"/>
              <a:tabLst>
                <a:tab pos="333948" algn="l"/>
              </a:tabLst>
            </a:pPr>
            <a:r>
              <a:rPr lang="tr-TR" sz="2000" spc="-17" dirty="0">
                <a:latin typeface="Arial" pitchFamily="34" charset="0"/>
                <a:cs typeface="Arial" pitchFamily="34" charset="0"/>
              </a:rPr>
              <a:t>Bu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projenin 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bölgede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eğitim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ve/veya araştırma alanında yeni işbirliklerine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nasıl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katkıda bulunmasını </a:t>
            </a:r>
            <a:r>
              <a:rPr lang="tr-TR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spc="-6" dirty="0">
                <a:latin typeface="Arial" pitchFamily="34" charset="0"/>
                <a:cs typeface="Arial" pitchFamily="34" charset="0"/>
              </a:rPr>
              <a:t>beklediğinizi</a:t>
            </a:r>
            <a:r>
              <a:rPr lang="tr-TR" sz="2000" spc="-11" dirty="0">
                <a:latin typeface="Arial" pitchFamily="34" charset="0"/>
                <a:cs typeface="Arial" pitchFamily="34" charset="0"/>
              </a:rPr>
              <a:t> açıklayınız</a:t>
            </a:r>
            <a:endParaRPr lang="tr-TR" sz="2000" b="0" dirty="0">
              <a:latin typeface="Arial" pitchFamily="34" charset="0"/>
              <a:cs typeface="Arial" pitchFamily="34" charset="0"/>
            </a:endParaRPr>
          </a:p>
          <a:p>
            <a:pPr marL="382059" indent="-382059">
              <a:buFont typeface="Wingdings" pitchFamily="2" charset="2"/>
              <a:buChar char="Ø"/>
            </a:pP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2128" y="111692"/>
            <a:ext cx="7710629" cy="553998"/>
          </a:xfrm>
        </p:spPr>
        <p:txBody>
          <a:bodyPr/>
          <a:lstStyle/>
          <a:p>
            <a:r>
              <a:rPr lang="tr-TR" sz="3600" b="1" dirty="0" smtClean="0"/>
              <a:t>3. Etki ve Yaygınlaştırma</a:t>
            </a:r>
            <a:endParaRPr lang="tr-TR" sz="36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9168" y="1780465"/>
            <a:ext cx="8878632" cy="3116238"/>
          </a:xfrm>
        </p:spPr>
        <p:txBody>
          <a:bodyPr/>
          <a:lstStyle/>
          <a:p>
            <a:pPr marL="333241" indent="-319798" algn="l">
              <a:spcBef>
                <a:spcPts val="111"/>
              </a:spcBef>
              <a:buFont typeface="Wingdings"/>
              <a:buChar char=""/>
              <a:tabLst>
                <a:tab pos="333948" algn="l"/>
                <a:tab pos="1777283" algn="l"/>
                <a:tab pos="3128640" algn="l"/>
                <a:tab pos="4586125" algn="l"/>
                <a:tab pos="6294779" algn="l"/>
                <a:tab pos="7789055" algn="l"/>
                <a:tab pos="8829105" algn="l"/>
                <a:tab pos="9994385" algn="l"/>
                <a:tab pos="10449319" algn="l"/>
              </a:tabLst>
            </a:pPr>
            <a:r>
              <a:rPr lang="tr-TR" sz="2400" spc="-6" dirty="0">
                <a:latin typeface="Arial" pitchFamily="34" charset="0"/>
                <a:cs typeface="Arial" pitchFamily="34" charset="0"/>
              </a:rPr>
              <a:t>Har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k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tlil</a:t>
            </a:r>
            <a:r>
              <a:rPr lang="tr-TR" sz="2400" spc="-11" dirty="0">
                <a:latin typeface="Arial" pitchFamily="34" charset="0"/>
                <a:cs typeface="Arial" pitchFamily="34" charset="0"/>
              </a:rPr>
              <a:t>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p</a:t>
            </a:r>
            <a:r>
              <a:rPr lang="tr-TR" sz="2400" spc="-28" dirty="0">
                <a:latin typeface="Arial" pitchFamily="34" charset="0"/>
                <a:cs typeface="Arial" pitchFamily="34" charset="0"/>
              </a:rPr>
              <a:t>r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o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je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ini</a:t>
            </a:r>
            <a:r>
              <a:rPr lang="tr-TR" sz="2400" spc="-17" dirty="0">
                <a:latin typeface="Arial" pitchFamily="34" charset="0"/>
                <a:cs typeface="Arial" pitchFamily="34" charset="0"/>
              </a:rPr>
              <a:t>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k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tıl</a:t>
            </a:r>
            <a:r>
              <a:rPr lang="tr-TR" sz="2400" spc="-33" dirty="0">
                <a:latin typeface="Arial" pitchFamily="34" charset="0"/>
                <a:cs typeface="Arial" pitchFamily="34" charset="0"/>
              </a:rPr>
              <a:t>ı</a:t>
            </a:r>
            <a:r>
              <a:rPr lang="tr-TR" sz="2400" spc="-17" dirty="0">
                <a:latin typeface="Arial" pitchFamily="34" charset="0"/>
                <a:cs typeface="Arial" pitchFamily="34" charset="0"/>
              </a:rPr>
              <a:t>m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c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ılar, </a:t>
            </a:r>
            <a:r>
              <a:rPr lang="tr-TR" sz="2400" spc="-17" dirty="0">
                <a:latin typeface="Arial" pitchFamily="34" charset="0"/>
                <a:cs typeface="Arial" pitchFamily="34" charset="0"/>
              </a:rPr>
              <a:t>y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rla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n</a:t>
            </a:r>
            <a:r>
              <a:rPr lang="tr-TR" sz="2400" spc="-33" dirty="0">
                <a:latin typeface="Arial" pitchFamily="34" charset="0"/>
                <a:cs typeface="Arial" pitchFamily="34" charset="0"/>
              </a:rPr>
              <a:t>ı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c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ılar </a:t>
            </a:r>
            <a:r>
              <a:rPr lang="tr-TR" sz="2400" spc="6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tr-TR" sz="2400" spc="-22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tr-TR" sz="2400" spc="1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tr-TR" sz="2400" spc="-22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400" spc="6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400" spc="6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spc="1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ı 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o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rt</a:t>
            </a:r>
            <a:r>
              <a:rPr lang="tr-TR" sz="2400" spc="-17" dirty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ü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z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rin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v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sz="2400" spc="11" dirty="0">
                <a:latin typeface="Arial" pitchFamily="34" charset="0"/>
                <a:cs typeface="Arial" pitchFamily="34" charset="0"/>
              </a:rPr>
              <a:t>y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l,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bölgesel</a:t>
            </a:r>
            <a:r>
              <a:rPr lang="tr-TR" sz="2400" spc="-39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ve</a:t>
            </a:r>
            <a:r>
              <a:rPr lang="tr-TR" sz="2400" spc="-1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ulusal</a:t>
            </a:r>
            <a:r>
              <a:rPr lang="tr-TR" sz="2400" spc="-1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düzeylerde</a:t>
            </a:r>
            <a:r>
              <a:rPr lang="tr-TR" sz="2400" spc="-56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beklenen</a:t>
            </a:r>
            <a:r>
              <a:rPr lang="tr-TR" sz="2400" spc="-5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etkisini</a:t>
            </a:r>
            <a:r>
              <a:rPr lang="tr-TR" sz="2400" spc="-1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açıklayın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3443" algn="l">
              <a:spcBef>
                <a:spcPts val="111"/>
              </a:spcBef>
              <a:tabLst>
                <a:tab pos="333948" algn="l"/>
                <a:tab pos="1777283" algn="l"/>
                <a:tab pos="3128640" algn="l"/>
                <a:tab pos="4586125" algn="l"/>
                <a:tab pos="6294779" algn="l"/>
                <a:tab pos="7789055" algn="l"/>
                <a:tab pos="8829105" algn="l"/>
                <a:tab pos="9994385" algn="l"/>
                <a:tab pos="10449319" algn="l"/>
              </a:tabLst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33241" indent="-319798" algn="l">
              <a:spcBef>
                <a:spcPts val="111"/>
              </a:spcBef>
              <a:buFont typeface="Wingdings"/>
              <a:buChar char=""/>
              <a:tabLst>
                <a:tab pos="333948" algn="l"/>
                <a:tab pos="1756765" algn="l"/>
                <a:tab pos="3020390" algn="l"/>
                <a:tab pos="4412784" algn="l"/>
                <a:tab pos="6345720" algn="l"/>
                <a:tab pos="6898998" algn="l"/>
                <a:tab pos="7347564" algn="l"/>
                <a:tab pos="8145643" algn="l"/>
                <a:tab pos="8574399" algn="l"/>
                <a:tab pos="10140134" algn="l"/>
              </a:tabLst>
            </a:pPr>
            <a:r>
              <a:rPr lang="tr-TR" sz="2400" spc="-6" dirty="0">
                <a:latin typeface="Arial" pitchFamily="34" charset="0"/>
                <a:cs typeface="Arial" pitchFamily="34" charset="0"/>
              </a:rPr>
              <a:t>Har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etli</a:t>
            </a:r>
            <a:r>
              <a:rPr lang="tr-TR" sz="2400" spc="-11" dirty="0">
                <a:latin typeface="Arial" pitchFamily="34" charset="0"/>
                <a:cs typeface="Arial" pitchFamily="34" charset="0"/>
              </a:rPr>
              <a:t>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ik proj</a:t>
            </a:r>
            <a:r>
              <a:rPr lang="tr-TR" sz="2400" spc="-28" dirty="0">
                <a:latin typeface="Arial" pitchFamily="34" charset="0"/>
                <a:cs typeface="Arial" pitchFamily="34" charset="0"/>
              </a:rPr>
              <a:t>e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inin 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ç</a:t>
            </a:r>
            <a:r>
              <a:rPr lang="tr-TR" sz="2400" spc="-33" dirty="0">
                <a:latin typeface="Arial" pitchFamily="34" charset="0"/>
                <a:cs typeface="Arial" pitchFamily="34" charset="0"/>
              </a:rPr>
              <a:t>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arını  </a:t>
            </a:r>
            <a:r>
              <a:rPr lang="tr-TR" sz="2400" spc="6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tr-TR" sz="2400" spc="-22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spc="6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gınl</a:t>
            </a:r>
            <a:r>
              <a:rPr lang="tr-TR" sz="2400" spc="-22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spc="6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tır</a:t>
            </a:r>
            <a:r>
              <a:rPr lang="tr-TR" sz="2400" spc="-17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400" spc="-33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tr-TR" sz="2400" spc="6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b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u	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bölge </a:t>
            </a:r>
            <a:r>
              <a:rPr lang="tr-TR" sz="2400" spc="-6" dirty="0">
                <a:latin typeface="Arial" pitchFamily="34" charset="0"/>
                <a:cs typeface="Arial" pitchFamily="34" charset="0"/>
              </a:rPr>
              <a:t>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sz="2400" spc="-33" dirty="0">
                <a:latin typeface="Arial" pitchFamily="34" charset="0"/>
                <a:cs typeface="Arial" pitchFamily="34" charset="0"/>
              </a:rPr>
              <a:t>i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bir</a:t>
            </a:r>
            <a:r>
              <a:rPr lang="tr-TR" sz="2400" spc="-11" dirty="0">
                <a:latin typeface="Arial" pitchFamily="34" charset="0"/>
                <a:cs typeface="Arial" pitchFamily="34" charset="0"/>
              </a:rPr>
              <a:t>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iğini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de al</a:t>
            </a:r>
            <a:r>
              <a:rPr lang="tr-TR" sz="2400" spc="-11" dirty="0">
                <a:latin typeface="Arial" pitchFamily="34" charset="0"/>
                <a:cs typeface="Arial" pitchFamily="34" charset="0"/>
              </a:rPr>
              <a:t>ı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spc="6" dirty="0">
                <a:latin typeface="Arial" pitchFamily="34" charset="0"/>
                <a:cs typeface="Arial" pitchFamily="34" charset="0"/>
              </a:rPr>
              <a:t>c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 önlemleri</a:t>
            </a:r>
            <a:r>
              <a:rPr lang="tr-TR" sz="2400" spc="-22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açıklayınız.</a:t>
            </a:r>
          </a:p>
          <a:p>
            <a:pPr algn="l">
              <a:spcBef>
                <a:spcPts val="11"/>
              </a:spcBef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marL="13443">
              <a:spcBef>
                <a:spcPts val="111"/>
              </a:spcBef>
              <a:tabLst>
                <a:tab pos="333948" algn="l"/>
                <a:tab pos="1777283" algn="l"/>
                <a:tab pos="3128640" algn="l"/>
                <a:tab pos="4586125" algn="l"/>
                <a:tab pos="6294779" algn="l"/>
                <a:tab pos="7789055" algn="l"/>
                <a:tab pos="8829105" algn="l"/>
                <a:tab pos="9994385" algn="l"/>
                <a:tab pos="10449319" algn="l"/>
              </a:tabLst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1" y="431800"/>
            <a:ext cx="7710629" cy="400110"/>
          </a:xfrm>
        </p:spPr>
        <p:txBody>
          <a:bodyPr/>
          <a:lstStyle/>
          <a:p>
            <a:r>
              <a:rPr lang="tr-TR" smtClean="0"/>
              <a:t>Puanlama Tablosu</a:t>
            </a:r>
            <a:endParaRPr lang="tr-TR" dirty="0"/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15614"/>
              </p:ext>
            </p:extLst>
          </p:nvPr>
        </p:nvGraphicFramePr>
        <p:xfrm>
          <a:off x="0" y="1066800"/>
          <a:ext cx="9967595" cy="6215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9320"/>
                <a:gridCol w="2011680"/>
                <a:gridCol w="2058428"/>
                <a:gridCol w="1964932"/>
                <a:gridCol w="1753235"/>
              </a:tblGrid>
              <a:tr h="3454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Maksimum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Puan </a:t>
                      </a:r>
                    </a:p>
                  </a:txBody>
                  <a:tcPr marL="0" marR="0" marT="14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0701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Puanlama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Aralığı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4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5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68834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Çok</a:t>
                      </a: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İyi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5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İyi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Orta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Zayıf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4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</a:tr>
              <a:tr h="428955">
                <a:tc>
                  <a:txBody>
                    <a:bodyPr/>
                    <a:lstStyle/>
                    <a:p>
                      <a:pPr marR="113982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0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627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17-20</a:t>
                      </a:r>
                    </a:p>
                  </a:txBody>
                  <a:tcPr marL="0" marR="0" marT="5973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14-16</a:t>
                      </a:r>
                    </a:p>
                  </a:txBody>
                  <a:tcPr marL="0" marR="0" marT="4102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13-10</a:t>
                      </a:r>
                    </a:p>
                  </a:txBody>
                  <a:tcPr marL="0" marR="0" marT="4102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0-9</a:t>
                      </a:r>
                    </a:p>
                  </a:txBody>
                  <a:tcPr marL="0" marR="0" marT="460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5690">
                <a:tc>
                  <a:txBody>
                    <a:bodyPr/>
                    <a:lstStyle/>
                    <a:p>
                      <a:pPr marR="113982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40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6275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34-40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2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28-33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86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20-27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2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05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0-19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2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86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0014" marR="114300" indent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Başvuru,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soruda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değerlendirmesi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yapılan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tüm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alanlarla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ilgili</a:t>
                      </a:r>
                      <a:r>
                        <a:rPr sz="16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olarak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tam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ve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eksiksiz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cevap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vermiş </a:t>
                      </a:r>
                      <a:r>
                        <a:rPr sz="16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olmalıdır.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Cevaplar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tüm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bilgileri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ve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211454" marR="2051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gerekli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kanıtları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tam </a:t>
                      </a:r>
                      <a:r>
                        <a:rPr sz="16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olarak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açıklamış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olmalıdır.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0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1125" marR="104775" indent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Başvuru,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değerlendirilen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kriteri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iyi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derecede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açıklamış </a:t>
                      </a:r>
                      <a:r>
                        <a:rPr sz="16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olmalıdır.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Bazı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küçük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iyileştirmelere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ihtiyaç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duyulmakla</a:t>
                      </a:r>
                      <a:r>
                        <a:rPr sz="16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birlikte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cevaplar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net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bilgi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ve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gerekli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kanıtları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içermelidir.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2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marR="1314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Başvuru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genel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olarak </a:t>
                      </a:r>
                      <a:r>
                        <a:rPr sz="16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tüm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kriterleri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cevaplamış</a:t>
                      </a:r>
                      <a:r>
                        <a:rPr sz="16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olmalıdır.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118110" marR="10413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Cevaplar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genel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olarak </a:t>
                      </a:r>
                      <a:r>
                        <a:rPr sz="16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sorulara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uygundur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ancak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bazı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önemli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eksiklikler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bulunur.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151765" marR="133350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Ayrıntılarda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eksikliklerin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olduğu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veya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bilgilerin</a:t>
                      </a:r>
                      <a:r>
                        <a:rPr sz="16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net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olmadığı,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yeterince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açıklanmadığı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alanlar </a:t>
                      </a:r>
                      <a:r>
                        <a:rPr sz="16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bulunmaktadır.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73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785" marR="184785" indent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Başvuru,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değerlendirilen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kriterlere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tam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cevap </a:t>
                      </a:r>
                      <a:r>
                        <a:rPr sz="16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vermemekte,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eksik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bilgiler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içermektedir.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292100" marR="286385"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Sorulan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sorulara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cevap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verilmemiş </a:t>
                      </a:r>
                      <a:r>
                        <a:rPr sz="16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veya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çok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az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ilgili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cevap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verilmiş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1504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olabilir.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</a:p>
                  </a:txBody>
                  <a:tcPr marL="0" marR="0" marT="51096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177899"/>
            <a:ext cx="2693670" cy="59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8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2128" y="111692"/>
            <a:ext cx="7710629" cy="400110"/>
          </a:xfrm>
        </p:spPr>
        <p:txBody>
          <a:bodyPr/>
          <a:lstStyle/>
          <a:p>
            <a:r>
              <a:rPr lang="tr-TR" dirty="0"/>
              <a:t>Süreç</a:t>
            </a:r>
            <a:r>
              <a:rPr lang="tr-TR" spc="-61" dirty="0"/>
              <a:t> </a:t>
            </a:r>
            <a:r>
              <a:rPr lang="tr-TR" dirty="0"/>
              <a:t>İçerisinde</a:t>
            </a:r>
            <a:r>
              <a:rPr lang="tr-TR" spc="-61" dirty="0"/>
              <a:t> </a:t>
            </a:r>
            <a:r>
              <a:rPr lang="tr-TR" spc="-11" dirty="0"/>
              <a:t>Karşılaşılan</a:t>
            </a:r>
            <a:r>
              <a:rPr lang="tr-TR" spc="-67" dirty="0"/>
              <a:t> </a:t>
            </a:r>
            <a:r>
              <a:rPr lang="tr-TR" spc="-11" dirty="0"/>
              <a:t>Zorluklar</a:t>
            </a:r>
            <a:endParaRPr lang="tr-TR" dirty="0"/>
          </a:p>
        </p:txBody>
      </p:sp>
      <p:sp>
        <p:nvSpPr>
          <p:cNvPr id="4" name="object 3"/>
          <p:cNvSpPr txBox="1"/>
          <p:nvPr/>
        </p:nvSpPr>
        <p:spPr>
          <a:xfrm>
            <a:off x="419100" y="1899920"/>
            <a:ext cx="8801100" cy="3764278"/>
          </a:xfrm>
          <a:prstGeom prst="rect">
            <a:avLst/>
          </a:prstGeom>
        </p:spPr>
        <p:txBody>
          <a:bodyPr vert="horz" wrap="square" lIns="0" tIns="14150" rIns="0" bIns="0" rtlCol="0">
            <a:spAutoFit/>
          </a:bodyPr>
          <a:lstStyle/>
          <a:p>
            <a:pPr marL="332533" marR="5660" indent="-318383">
              <a:spcBef>
                <a:spcPts val="111"/>
              </a:spcBef>
              <a:buFont typeface="Wingdings"/>
              <a:buChar char=""/>
              <a:tabLst>
                <a:tab pos="332533" algn="l"/>
              </a:tabLst>
            </a:pPr>
            <a:r>
              <a:rPr sz="2200" b="1" dirty="0">
                <a:latin typeface="Calibri"/>
                <a:cs typeface="Calibri"/>
              </a:rPr>
              <a:t>Ortak</a:t>
            </a:r>
            <a:r>
              <a:rPr sz="2200" b="1" spc="511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kurumla</a:t>
            </a:r>
            <a:r>
              <a:rPr sz="2200" b="1" spc="518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iletişim</a:t>
            </a:r>
            <a:r>
              <a:rPr sz="2200" b="1" spc="52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bozukluğu</a:t>
            </a:r>
            <a:r>
              <a:rPr sz="2200" b="1" spc="529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(Cevaplar</a:t>
            </a:r>
            <a:r>
              <a:rPr sz="2200" b="1" spc="52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geç</a:t>
            </a:r>
            <a:r>
              <a:rPr sz="2200" b="1" spc="5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gelebilir,</a:t>
            </a:r>
            <a:r>
              <a:rPr sz="2200" b="1" spc="518" dirty="0">
                <a:latin typeface="Calibri"/>
                <a:cs typeface="Calibri"/>
              </a:rPr>
              <a:t> </a:t>
            </a:r>
            <a:r>
              <a:rPr sz="2200" b="1" spc="-11" dirty="0">
                <a:latin typeface="Calibri"/>
                <a:cs typeface="Calibri"/>
              </a:rPr>
              <a:t>iletişim </a:t>
            </a:r>
            <a:r>
              <a:rPr sz="2200" b="1" dirty="0">
                <a:latin typeface="Calibri"/>
                <a:cs typeface="Calibri"/>
              </a:rPr>
              <a:t>kişisi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 err="1">
                <a:latin typeface="Calibri"/>
                <a:cs typeface="Calibri"/>
              </a:rPr>
              <a:t>değişmiş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22" dirty="0" err="1">
                <a:latin typeface="Calibri"/>
                <a:cs typeface="Calibri"/>
              </a:rPr>
              <a:t>olabilir</a:t>
            </a:r>
            <a:r>
              <a:rPr sz="2200" b="1" spc="-11" dirty="0">
                <a:latin typeface="Calibri"/>
                <a:cs typeface="Calibri"/>
              </a:rPr>
              <a:t>)</a:t>
            </a:r>
            <a:endParaRPr sz="2200" b="1" dirty="0">
              <a:latin typeface="Calibri"/>
              <a:cs typeface="Calibri"/>
            </a:endParaRPr>
          </a:p>
          <a:p>
            <a:pPr marL="332533" marR="7075" indent="-318383">
              <a:spcBef>
                <a:spcPts val="2407"/>
              </a:spcBef>
              <a:buFont typeface="Wingdings"/>
              <a:buChar char=""/>
              <a:tabLst>
                <a:tab pos="332533" algn="l"/>
              </a:tabLst>
            </a:pPr>
            <a:r>
              <a:rPr sz="2200" b="1" dirty="0">
                <a:latin typeface="Calibri"/>
                <a:cs typeface="Calibri"/>
              </a:rPr>
              <a:t>Ortakların</a:t>
            </a:r>
            <a:r>
              <a:rPr sz="2200" b="1" spc="373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tecrübe</a:t>
            </a:r>
            <a:r>
              <a:rPr sz="2200" b="1" spc="3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eksikliği</a:t>
            </a:r>
            <a:r>
              <a:rPr sz="2200" b="1" spc="38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(Bölüm</a:t>
            </a:r>
            <a:r>
              <a:rPr sz="2200" b="1" spc="379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Hocalarının,</a:t>
            </a:r>
            <a:r>
              <a:rPr sz="2200" b="1" spc="38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Uluslararası</a:t>
            </a:r>
            <a:r>
              <a:rPr sz="2200" b="1" spc="379" dirty="0">
                <a:latin typeface="Calibri"/>
                <a:cs typeface="Calibri"/>
              </a:rPr>
              <a:t> </a:t>
            </a:r>
            <a:r>
              <a:rPr sz="2200" b="1" spc="-11" dirty="0">
                <a:latin typeface="Calibri"/>
                <a:cs typeface="Calibri"/>
              </a:rPr>
              <a:t>Ofisin </a:t>
            </a:r>
            <a:r>
              <a:rPr sz="2200" b="1" dirty="0">
                <a:latin typeface="Calibri"/>
                <a:cs typeface="Calibri"/>
              </a:rPr>
              <a:t>veya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b="1" spc="-11" dirty="0">
                <a:latin typeface="Calibri"/>
                <a:cs typeface="Calibri"/>
              </a:rPr>
              <a:t>Rektörlüğün)</a:t>
            </a:r>
            <a:endParaRPr sz="2200" b="1" dirty="0">
              <a:latin typeface="Calibri"/>
              <a:cs typeface="Calibri"/>
            </a:endParaRPr>
          </a:p>
          <a:p>
            <a:pPr marL="332533" indent="-318383">
              <a:spcBef>
                <a:spcPts val="2407"/>
              </a:spcBef>
              <a:buFont typeface="Wingdings"/>
              <a:buChar char=""/>
              <a:tabLst>
                <a:tab pos="332533" algn="l"/>
              </a:tabLst>
            </a:pPr>
            <a:r>
              <a:rPr sz="2200" b="1" dirty="0">
                <a:latin typeface="Calibri"/>
                <a:cs typeface="Calibri"/>
              </a:rPr>
              <a:t>Ortakların</a:t>
            </a:r>
            <a:r>
              <a:rPr sz="2200" b="1" spc="162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onay</a:t>
            </a:r>
            <a:r>
              <a:rPr sz="2200" b="1" spc="167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alma</a:t>
            </a:r>
            <a:r>
              <a:rPr sz="2200" b="1" spc="167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sürecinin</a:t>
            </a:r>
            <a:r>
              <a:rPr sz="2200" b="1" spc="167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uzun</a:t>
            </a:r>
            <a:r>
              <a:rPr sz="2200" b="1" spc="173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olması</a:t>
            </a:r>
            <a:r>
              <a:rPr sz="2200" b="1" spc="162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(Özellikle</a:t>
            </a:r>
            <a:r>
              <a:rPr sz="2200" b="1" spc="162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Gelişmiş</a:t>
            </a:r>
            <a:r>
              <a:rPr sz="2200" b="1" spc="150" dirty="0">
                <a:latin typeface="Calibri"/>
                <a:cs typeface="Calibri"/>
              </a:rPr>
              <a:t> </a:t>
            </a:r>
            <a:r>
              <a:rPr sz="2200" b="1" spc="-22" dirty="0">
                <a:latin typeface="Calibri"/>
                <a:cs typeface="Calibri"/>
              </a:rPr>
              <a:t>Asya</a:t>
            </a:r>
            <a:endParaRPr sz="2200" b="1" dirty="0">
              <a:latin typeface="Calibri"/>
              <a:cs typeface="Calibri"/>
            </a:endParaRPr>
          </a:p>
          <a:p>
            <a:pPr marL="332533"/>
            <a:r>
              <a:rPr sz="2200" b="1" spc="-11" dirty="0">
                <a:latin typeface="Calibri"/>
                <a:cs typeface="Calibri"/>
              </a:rPr>
              <a:t>bölgesi)</a:t>
            </a:r>
            <a:endParaRPr sz="2200" b="1" dirty="0">
              <a:latin typeface="Calibri"/>
              <a:cs typeface="Calibri"/>
            </a:endParaRPr>
          </a:p>
          <a:p>
            <a:pPr marL="332533" marR="7075" indent="-318383">
              <a:spcBef>
                <a:spcPts val="2407"/>
              </a:spcBef>
              <a:buFont typeface="Wingdings"/>
              <a:buChar char=""/>
              <a:tabLst>
                <a:tab pos="332533" algn="l"/>
              </a:tabLst>
            </a:pPr>
            <a:r>
              <a:rPr sz="2200" b="1" dirty="0">
                <a:latin typeface="Calibri"/>
                <a:cs typeface="Calibri"/>
              </a:rPr>
              <a:t>Bir</a:t>
            </a:r>
            <a:r>
              <a:rPr sz="2200" b="1" spc="446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ülke</a:t>
            </a:r>
            <a:r>
              <a:rPr sz="2200" b="1" spc="451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için</a:t>
            </a:r>
            <a:r>
              <a:rPr sz="2200" b="1" spc="456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3’den</a:t>
            </a:r>
            <a:r>
              <a:rPr sz="2200" b="1" spc="456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fazla</a:t>
            </a:r>
            <a:r>
              <a:rPr sz="2200" b="1" spc="451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kurum</a:t>
            </a:r>
            <a:r>
              <a:rPr sz="2200" b="1" spc="446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ile</a:t>
            </a:r>
            <a:r>
              <a:rPr sz="2200" b="1" spc="451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anlaşma</a:t>
            </a:r>
            <a:r>
              <a:rPr sz="2200" b="1" spc="451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yapmak</a:t>
            </a:r>
            <a:r>
              <a:rPr sz="2200" b="1" spc="4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hem</a:t>
            </a:r>
            <a:r>
              <a:rPr sz="2200" b="1" spc="462" dirty="0">
                <a:latin typeface="Calibri"/>
                <a:cs typeface="Calibri"/>
              </a:rPr>
              <a:t> </a:t>
            </a:r>
            <a:r>
              <a:rPr sz="2200" b="1" spc="-11" dirty="0">
                <a:latin typeface="Calibri"/>
                <a:cs typeface="Calibri"/>
              </a:rPr>
              <a:t>metnin </a:t>
            </a:r>
            <a:r>
              <a:rPr sz="2200" b="1" dirty="0">
                <a:latin typeface="Calibri"/>
                <a:cs typeface="Calibri"/>
              </a:rPr>
              <a:t>yalınlığını</a:t>
            </a:r>
            <a:r>
              <a:rPr sz="2200" b="1" spc="-78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hem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-61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soruların</a:t>
            </a:r>
            <a:r>
              <a:rPr sz="2200" b="1" spc="-72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cevaplama</a:t>
            </a:r>
            <a:r>
              <a:rPr sz="2200" b="1" spc="-72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oranını</a:t>
            </a:r>
            <a:r>
              <a:rPr sz="2200" b="1" spc="-67" dirty="0">
                <a:latin typeface="Calibri"/>
                <a:cs typeface="Calibri"/>
              </a:rPr>
              <a:t> </a:t>
            </a:r>
            <a:r>
              <a:rPr sz="2200" b="1" spc="-11" dirty="0">
                <a:latin typeface="Calibri"/>
                <a:cs typeface="Calibri"/>
              </a:rPr>
              <a:t>düşürmektedir.</a:t>
            </a:r>
            <a:endParaRPr sz="2200" b="1" dirty="0"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791094"/>
            <a:ext cx="4446270" cy="98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4007" y="1302512"/>
            <a:ext cx="458597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12</a:t>
            </a:r>
            <a:r>
              <a:rPr sz="23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14" dirty="0">
                <a:solidFill>
                  <a:srgbClr val="000000"/>
                </a:solidFill>
                <a:latin typeface="Cambria"/>
                <a:cs typeface="Cambria"/>
              </a:rPr>
              <a:t>Bölge</a:t>
            </a:r>
            <a:r>
              <a:rPr sz="2300" b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25" dirty="0">
                <a:solidFill>
                  <a:srgbClr val="000000"/>
                </a:solidFill>
                <a:latin typeface="Cambria"/>
                <a:cs typeface="Cambria"/>
              </a:rPr>
              <a:t>ve</a:t>
            </a:r>
            <a:r>
              <a:rPr sz="2300" b="1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30" dirty="0">
                <a:solidFill>
                  <a:srgbClr val="000000"/>
                </a:solidFill>
                <a:latin typeface="Cambria"/>
                <a:cs typeface="Cambria"/>
              </a:rPr>
              <a:t>Hareketlilik</a:t>
            </a:r>
            <a:r>
              <a:rPr sz="2300" b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100" dirty="0">
                <a:solidFill>
                  <a:srgbClr val="000000"/>
                </a:solidFill>
                <a:latin typeface="Cambria"/>
                <a:cs typeface="Cambria"/>
              </a:rPr>
              <a:t>Kısıtlamaları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538" y="6179820"/>
            <a:ext cx="1316990" cy="387985"/>
          </a:xfrm>
          <a:custGeom>
            <a:avLst/>
            <a:gdLst/>
            <a:ahLst/>
            <a:cxnLst/>
            <a:rect l="l" t="t" r="r" b="b"/>
            <a:pathLst>
              <a:path w="1316990" h="387984">
                <a:moveTo>
                  <a:pt x="1316736" y="0"/>
                </a:moveTo>
                <a:lnTo>
                  <a:pt x="0" y="0"/>
                </a:lnTo>
                <a:lnTo>
                  <a:pt x="0" y="387858"/>
                </a:lnTo>
                <a:lnTo>
                  <a:pt x="5334" y="387858"/>
                </a:lnTo>
                <a:lnTo>
                  <a:pt x="10668" y="387858"/>
                </a:lnTo>
                <a:lnTo>
                  <a:pt x="1306830" y="387858"/>
                </a:lnTo>
                <a:lnTo>
                  <a:pt x="1311402" y="387858"/>
                </a:lnTo>
                <a:lnTo>
                  <a:pt x="1316736" y="387858"/>
                </a:lnTo>
                <a:lnTo>
                  <a:pt x="1316736" y="0"/>
                </a:lnTo>
                <a:close/>
              </a:path>
            </a:pathLst>
          </a:custGeom>
          <a:solidFill>
            <a:srgbClr val="F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0595" y="1755743"/>
          <a:ext cx="7830184" cy="4545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5925184"/>
              </a:tblGrid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1-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Batı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Balkanlar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Arnavutluk,</a:t>
                      </a:r>
                      <a:r>
                        <a:rPr sz="95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Bosna-Hersek,</a:t>
                      </a:r>
                      <a:r>
                        <a:rPr sz="95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Kosova,</a:t>
                      </a:r>
                      <a:r>
                        <a:rPr sz="95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Karadağ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2-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Doğu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Ortaklığı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Ermenistan,</a:t>
                      </a:r>
                      <a:r>
                        <a:rPr sz="950" b="1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Azerbaycan,</a:t>
                      </a:r>
                      <a:r>
                        <a:rPr sz="95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Gürcistan,</a:t>
                      </a:r>
                      <a:r>
                        <a:rPr sz="950" b="1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Moldova,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Ukrayna,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Belarus</a:t>
                      </a:r>
                      <a:r>
                        <a:rPr sz="9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*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3-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Güney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Akdeniz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Ülkeleri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Cezayir,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Mısır,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Ürdün,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Lübnan,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Libya,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Fas,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Filistin,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Tunus,</a:t>
                      </a:r>
                      <a:r>
                        <a:rPr sz="95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Suriye*,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İsrail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4-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Rusya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-10" dirty="0">
                          <a:latin typeface="Cambria"/>
                          <a:cs typeface="Cambria"/>
                        </a:rPr>
                        <a:t>Rusya*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5-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Asya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83515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Bangladeş,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Butan,</a:t>
                      </a:r>
                      <a:r>
                        <a:rPr sz="95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Brunei,</a:t>
                      </a:r>
                      <a:r>
                        <a:rPr sz="95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Kamboçya,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Çin,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Kuzey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Kore</a:t>
                      </a:r>
                      <a:r>
                        <a:rPr sz="95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Hong</a:t>
                      </a:r>
                      <a:r>
                        <a:rPr sz="95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Kong,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Hindistan,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Endonezya</a:t>
                      </a:r>
                      <a:r>
                        <a:rPr sz="950" spc="-2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Japonya,</a:t>
                      </a:r>
                      <a:r>
                        <a:rPr sz="9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Güney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Kore,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Laos</a:t>
                      </a:r>
                      <a:r>
                        <a:rPr sz="9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Makao,</a:t>
                      </a:r>
                      <a:r>
                        <a:rPr sz="95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Malezya,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Maldivler,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Moğolistan,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Myanmar,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Nepal,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Pakistan,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Filipinler,</a:t>
                      </a:r>
                      <a:r>
                        <a:rPr sz="95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Singapur,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Sri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Lanka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Tayvan,</a:t>
                      </a:r>
                      <a:r>
                        <a:rPr sz="95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Tayland,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Vietnam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6-</a:t>
                      </a:r>
                      <a:r>
                        <a:rPr sz="95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Orta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Asya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Afganistan,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Kazakistan,</a:t>
                      </a:r>
                      <a:r>
                        <a:rPr sz="95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Kırgızistan,</a:t>
                      </a:r>
                      <a:r>
                        <a:rPr sz="95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Tacikistan,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Türkmenistan,</a:t>
                      </a:r>
                      <a:r>
                        <a:rPr sz="95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Özbekistan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7-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Orta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Doğu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Bahreyn,</a:t>
                      </a:r>
                      <a:r>
                        <a:rPr sz="950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İran,</a:t>
                      </a:r>
                      <a:r>
                        <a:rPr sz="950" b="1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Irak</a:t>
                      </a:r>
                      <a:r>
                        <a:rPr sz="950" spc="-4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Kuveyt,</a:t>
                      </a:r>
                      <a:r>
                        <a:rPr sz="95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Umman,</a:t>
                      </a:r>
                      <a:r>
                        <a:rPr sz="95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Katar,</a:t>
                      </a:r>
                      <a:r>
                        <a:rPr sz="95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Suudi</a:t>
                      </a:r>
                      <a:r>
                        <a:rPr sz="950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Arabistan,</a:t>
                      </a:r>
                      <a:r>
                        <a:rPr sz="95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Birleşik</a:t>
                      </a:r>
                      <a:r>
                        <a:rPr sz="950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Arap</a:t>
                      </a:r>
                      <a:r>
                        <a:rPr sz="950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Emirlikleri,</a:t>
                      </a:r>
                      <a:r>
                        <a:rPr sz="95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Yemen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8-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Pasifik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21285">
                        <a:lnSpc>
                          <a:spcPct val="104200"/>
                        </a:lnSpc>
                        <a:spcBef>
                          <a:spcPts val="254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Avustralya,</a:t>
                      </a:r>
                      <a:r>
                        <a:rPr sz="9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Cook</a:t>
                      </a:r>
                      <a:r>
                        <a:rPr sz="9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Adaları,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Fiji,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Kiribati,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Marshall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Adaları,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Mikronezya,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Nauru,</a:t>
                      </a:r>
                      <a:r>
                        <a:rPr sz="95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Yeni</a:t>
                      </a:r>
                      <a:r>
                        <a:rPr sz="95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Zelanda,</a:t>
                      </a:r>
                      <a:r>
                        <a:rPr sz="95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Niue,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Palau,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Papua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Yeni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Samoa,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Solomon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Adaları,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Doğu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Timor,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Tonga,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Tuvalu,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Vanuatu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b="1" spc="-20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9-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Sahraaltı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Afrika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282575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Angola,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Benin,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Botsvana,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Burkina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Faso,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Burundi,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Kamerun,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Kabo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Verde,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Orta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Afrika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Cumhuriyeti,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Çad,</a:t>
                      </a:r>
                      <a:r>
                        <a:rPr sz="950" b="1" spc="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Komorlar,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Kongo,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Kongo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Demokratik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Cumhuriyeti,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Fildişi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Sahili,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Cibuti,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Ekvator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Ginesi,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Eritre,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Esvatini,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Etiyopya,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Gabon,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Gambiya,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Gana,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Gine-Bissau,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Kenya,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Lesoto,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Liberya,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Madagaskar,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Malavi,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Mali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Moritanya,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Morityus,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Mozambik,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Namibya,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Nijer,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Nijerya,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Ruanda,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Sao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Tome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Principe,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Senegal,</a:t>
                      </a:r>
                      <a:r>
                        <a:rPr sz="95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Seyşeller,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Sierra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Leone,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Somali,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Güney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Afrika,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Güney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Sudan,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Sudan,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Tanzanya,</a:t>
                      </a:r>
                      <a:r>
                        <a:rPr sz="95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Togo,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Uganda,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Zambiya,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Zimbabve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10-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Latin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Amerika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230504" indent="-635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Arjantin,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Bolivya,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Brezilya</a:t>
                      </a:r>
                      <a:r>
                        <a:rPr sz="95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Şili,</a:t>
                      </a:r>
                      <a:r>
                        <a:rPr sz="9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Kolombiya,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Kosta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Rika,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Ekvador,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El</a:t>
                      </a:r>
                      <a:r>
                        <a:rPr sz="950" b="1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Salvador,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Guatemala,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Honduras,</a:t>
                      </a:r>
                      <a:r>
                        <a:rPr sz="95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Meksika,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Nikaragua,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Panama,</a:t>
                      </a:r>
                      <a:r>
                        <a:rPr sz="9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Paraguay,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Peru</a:t>
                      </a:r>
                      <a:r>
                        <a:rPr sz="950" b="1" spc="-3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Uruguay,</a:t>
                      </a:r>
                      <a:r>
                        <a:rPr sz="95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Venezuela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11-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Karayipler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271780">
                        <a:lnSpc>
                          <a:spcPct val="1042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Antigua</a:t>
                      </a:r>
                      <a:r>
                        <a:rPr sz="95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Barbuda,</a:t>
                      </a:r>
                      <a:r>
                        <a:rPr sz="95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Bahamalar,</a:t>
                      </a:r>
                      <a:r>
                        <a:rPr sz="95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Barbados,</a:t>
                      </a:r>
                      <a:r>
                        <a:rPr sz="95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Belize,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Küba,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Dominika,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Dominik</a:t>
                      </a:r>
                      <a:r>
                        <a:rPr sz="950" b="1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Cumhuriyeti,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Grenada,</a:t>
                      </a:r>
                      <a:r>
                        <a:rPr sz="95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Guyana,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Haiti,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Jamaika</a:t>
                      </a:r>
                      <a:r>
                        <a:rPr sz="950" b="1" spc="-4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Saint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Kitts</a:t>
                      </a:r>
                      <a:r>
                        <a:rPr sz="95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ve</a:t>
                      </a:r>
                      <a:r>
                        <a:rPr sz="95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Nevis,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Saint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Lucia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Saint</a:t>
                      </a:r>
                      <a:r>
                        <a:rPr sz="95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Vincent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ve</a:t>
                      </a:r>
                      <a:r>
                        <a:rPr sz="9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Grenadinler,</a:t>
                      </a:r>
                      <a:r>
                        <a:rPr sz="95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Surinam</a:t>
                      </a:r>
                      <a:r>
                        <a:rPr sz="95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Trinidad</a:t>
                      </a:r>
                      <a:r>
                        <a:rPr sz="9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ve</a:t>
                      </a:r>
                      <a:r>
                        <a:rPr sz="95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Tobago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-25" dirty="0">
                          <a:latin typeface="Cambria"/>
                          <a:cs typeface="Cambria"/>
                        </a:rPr>
                        <a:t>Bölge</a:t>
                      </a:r>
                      <a:r>
                        <a:rPr sz="9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30" dirty="0">
                          <a:latin typeface="Cambria"/>
                          <a:cs typeface="Cambria"/>
                        </a:rPr>
                        <a:t>12-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ABD</a:t>
                      </a:r>
                      <a:r>
                        <a:rPr sz="9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ve Kanada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Amerika</a:t>
                      </a:r>
                      <a:r>
                        <a:rPr sz="950" spc="1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Birleşik</a:t>
                      </a:r>
                      <a:r>
                        <a:rPr sz="950" spc="1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Devletleri,</a:t>
                      </a:r>
                      <a:r>
                        <a:rPr sz="95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Kanada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001000" y="1435607"/>
            <a:ext cx="2057400" cy="4834255"/>
            <a:chOff x="8001000" y="1435607"/>
            <a:chExt cx="2057400" cy="48342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0" y="1435607"/>
              <a:ext cx="2057400" cy="25275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3704843"/>
              <a:ext cx="2057400" cy="25648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51004" y="1778000"/>
            <a:ext cx="1388110" cy="413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4" algn="ctr">
              <a:lnSpc>
                <a:spcPct val="101499"/>
              </a:lnSpc>
              <a:spcBef>
                <a:spcPts val="95"/>
              </a:spcBef>
            </a:pP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Altı</a:t>
            </a:r>
            <a:r>
              <a:rPr sz="13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çizili</a:t>
            </a:r>
            <a:r>
              <a:rPr sz="1300" spc="2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Cambria"/>
                <a:cs typeface="Cambria"/>
              </a:rPr>
              <a:t>olan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ülkelere,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ülkemizden</a:t>
            </a:r>
            <a:r>
              <a:rPr sz="13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002060"/>
                </a:solidFill>
                <a:latin typeface="Cambria"/>
                <a:cs typeface="Cambria"/>
              </a:rPr>
              <a:t>hibeli </a:t>
            </a:r>
            <a:r>
              <a:rPr sz="1300" b="1" spc="-80" dirty="0">
                <a:solidFill>
                  <a:srgbClr val="002060"/>
                </a:solidFill>
                <a:latin typeface="Cambria"/>
                <a:cs typeface="Cambria"/>
              </a:rPr>
              <a:t>olarak</a:t>
            </a:r>
            <a:r>
              <a:rPr sz="1300" b="1" spc="2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sadece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personel</a:t>
            </a:r>
            <a:r>
              <a:rPr sz="13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ambria"/>
                <a:cs typeface="Cambria"/>
              </a:rPr>
              <a:t>ve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doktora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 düzeyinde </a:t>
            </a:r>
            <a:r>
              <a:rPr sz="1300" dirty="0">
                <a:solidFill>
                  <a:srgbClr val="002060"/>
                </a:solidFill>
                <a:latin typeface="Cambria"/>
                <a:cs typeface="Cambria"/>
              </a:rPr>
              <a:t>öğrenci </a:t>
            </a:r>
            <a:r>
              <a:rPr sz="1300" spc="-10" dirty="0">
                <a:solidFill>
                  <a:srgbClr val="002060"/>
                </a:solidFill>
                <a:latin typeface="Cambria"/>
                <a:cs typeface="Cambria"/>
              </a:rPr>
              <a:t>gidebilir, </a:t>
            </a:r>
            <a:r>
              <a:rPr sz="1300" b="1" spc="-65" dirty="0">
                <a:solidFill>
                  <a:srgbClr val="002060"/>
                </a:solidFill>
                <a:latin typeface="Cambria"/>
                <a:cs typeface="Cambria"/>
              </a:rPr>
              <a:t>Aksi</a:t>
            </a:r>
            <a:r>
              <a:rPr sz="1300" b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002060"/>
                </a:solidFill>
                <a:latin typeface="Cambria"/>
                <a:cs typeface="Cambria"/>
              </a:rPr>
              <a:t>halde ineligible</a:t>
            </a:r>
            <a:endParaRPr sz="1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300">
              <a:latin typeface="Cambria"/>
              <a:cs typeface="Cambria"/>
            </a:endParaRPr>
          </a:p>
          <a:p>
            <a:pPr marL="9525" algn="ctr">
              <a:lnSpc>
                <a:spcPct val="100000"/>
              </a:lnSpc>
            </a:pPr>
            <a:r>
              <a:rPr sz="1300" b="1" spc="-10" dirty="0">
                <a:solidFill>
                  <a:srgbClr val="002060"/>
                </a:solidFill>
                <a:latin typeface="Cambria"/>
                <a:cs typeface="Cambria"/>
              </a:rPr>
              <a:t>KA171</a:t>
            </a:r>
            <a:endParaRPr sz="1300">
              <a:latin typeface="Cambria"/>
              <a:cs typeface="Cambria"/>
            </a:endParaRPr>
          </a:p>
          <a:p>
            <a:pPr marL="10160" algn="ctr">
              <a:lnSpc>
                <a:spcPct val="100000"/>
              </a:lnSpc>
              <a:spcBef>
                <a:spcPts val="25"/>
              </a:spcBef>
            </a:pPr>
            <a:r>
              <a:rPr sz="1300" b="1" spc="-65" dirty="0">
                <a:solidFill>
                  <a:srgbClr val="002060"/>
                </a:solidFill>
                <a:latin typeface="Cambria"/>
                <a:cs typeface="Cambria"/>
              </a:rPr>
              <a:t>Projelerinde</a:t>
            </a:r>
            <a:r>
              <a:rPr sz="1300" b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300" b="1" spc="-35" dirty="0">
                <a:solidFill>
                  <a:srgbClr val="002060"/>
                </a:solidFill>
                <a:latin typeface="Cambria"/>
                <a:cs typeface="Cambria"/>
              </a:rPr>
              <a:t>YOK!!!</a:t>
            </a:r>
            <a:endParaRPr sz="1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mbria"/>
              <a:cs typeface="Cambria"/>
            </a:endParaRPr>
          </a:p>
          <a:p>
            <a:pPr marL="43180" marR="26034" algn="ctr">
              <a:lnSpc>
                <a:spcPct val="100000"/>
              </a:lnSpc>
            </a:pPr>
            <a:r>
              <a:rPr sz="1200" b="1" i="1" spc="-70" dirty="0">
                <a:solidFill>
                  <a:srgbClr val="002060"/>
                </a:solidFill>
                <a:latin typeface="Cambria"/>
                <a:cs typeface="Cambria"/>
              </a:rPr>
              <a:t>Bölge</a:t>
            </a:r>
            <a:r>
              <a:rPr sz="1200" b="1" i="1" spc="-2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200" b="1" i="1" spc="-55" dirty="0">
                <a:solidFill>
                  <a:srgbClr val="002060"/>
                </a:solidFill>
                <a:latin typeface="Cambria"/>
                <a:cs typeface="Cambria"/>
              </a:rPr>
              <a:t>13:</a:t>
            </a:r>
            <a:r>
              <a:rPr sz="1200" b="1" i="1" spc="-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150" spc="-10" dirty="0">
                <a:solidFill>
                  <a:srgbClr val="002060"/>
                </a:solidFill>
                <a:latin typeface="Cambria"/>
                <a:cs typeface="Cambria"/>
              </a:rPr>
              <a:t>Andorra, </a:t>
            </a:r>
            <a:r>
              <a:rPr sz="1150" dirty="0">
                <a:solidFill>
                  <a:srgbClr val="002060"/>
                </a:solidFill>
                <a:latin typeface="Cambria"/>
                <a:cs typeface="Cambria"/>
              </a:rPr>
              <a:t>Monako,</a:t>
            </a:r>
            <a:r>
              <a:rPr sz="1150" spc="-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150" dirty="0">
                <a:solidFill>
                  <a:srgbClr val="002060"/>
                </a:solidFill>
                <a:latin typeface="Cambria"/>
                <a:cs typeface="Cambria"/>
              </a:rPr>
              <a:t>San</a:t>
            </a:r>
            <a:r>
              <a:rPr sz="1150" spc="-10" dirty="0">
                <a:solidFill>
                  <a:srgbClr val="002060"/>
                </a:solidFill>
                <a:latin typeface="Cambria"/>
                <a:cs typeface="Cambria"/>
              </a:rPr>
              <a:t> Marino, Vatikan</a:t>
            </a:r>
            <a:r>
              <a:rPr sz="1150" spc="-2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150" dirty="0">
                <a:solidFill>
                  <a:srgbClr val="002060"/>
                </a:solidFill>
                <a:latin typeface="Cambria"/>
                <a:cs typeface="Cambria"/>
              </a:rPr>
              <a:t>Şehir</a:t>
            </a:r>
            <a:r>
              <a:rPr sz="1150" spc="-2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150" spc="-10" dirty="0">
                <a:solidFill>
                  <a:srgbClr val="002060"/>
                </a:solidFill>
                <a:latin typeface="Cambria"/>
                <a:cs typeface="Cambria"/>
              </a:rPr>
              <a:t>Devleti</a:t>
            </a:r>
            <a:endParaRPr sz="1150">
              <a:latin typeface="Cambria"/>
              <a:cs typeface="Cambria"/>
            </a:endParaRPr>
          </a:p>
          <a:p>
            <a:pPr marL="213360" marR="196850" indent="5080" algn="just">
              <a:lnSpc>
                <a:spcPct val="100000"/>
              </a:lnSpc>
              <a:spcBef>
                <a:spcPts val="1345"/>
              </a:spcBef>
            </a:pPr>
            <a:r>
              <a:rPr sz="1200" b="1" i="1" spc="-80" dirty="0">
                <a:solidFill>
                  <a:srgbClr val="002060"/>
                </a:solidFill>
                <a:latin typeface="Cambria"/>
                <a:cs typeface="Cambria"/>
              </a:rPr>
              <a:t>Bölge</a:t>
            </a:r>
            <a:r>
              <a:rPr sz="1200" b="1" i="1" spc="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200" b="1" i="1" spc="-65" dirty="0">
                <a:solidFill>
                  <a:srgbClr val="002060"/>
                </a:solidFill>
                <a:latin typeface="Cambria"/>
                <a:cs typeface="Cambria"/>
              </a:rPr>
              <a:t>14:</a:t>
            </a:r>
            <a:r>
              <a:rPr sz="1200" b="1" i="1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150" spc="-20" dirty="0">
                <a:solidFill>
                  <a:srgbClr val="002060"/>
                </a:solidFill>
                <a:latin typeface="Cambria"/>
                <a:cs typeface="Cambria"/>
              </a:rPr>
              <a:t>Faroe </a:t>
            </a:r>
            <a:r>
              <a:rPr sz="1150" dirty="0">
                <a:solidFill>
                  <a:srgbClr val="002060"/>
                </a:solidFill>
                <a:latin typeface="Cambria"/>
                <a:cs typeface="Cambria"/>
              </a:rPr>
              <a:t>Adaları,</a:t>
            </a:r>
            <a:r>
              <a:rPr sz="1150" spc="-3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150" spc="-10" dirty="0">
                <a:solidFill>
                  <a:srgbClr val="002060"/>
                </a:solidFill>
                <a:latin typeface="Cambria"/>
                <a:cs typeface="Cambria"/>
              </a:rPr>
              <a:t>İsviçre, </a:t>
            </a:r>
            <a:r>
              <a:rPr sz="1150" dirty="0">
                <a:solidFill>
                  <a:srgbClr val="002060"/>
                </a:solidFill>
                <a:latin typeface="Cambria"/>
                <a:cs typeface="Cambria"/>
              </a:rPr>
              <a:t>Birleşik</a:t>
            </a:r>
            <a:r>
              <a:rPr sz="1150" spc="-4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150" spc="-10" dirty="0">
                <a:solidFill>
                  <a:srgbClr val="002060"/>
                </a:solidFill>
                <a:latin typeface="Cambria"/>
                <a:cs typeface="Cambria"/>
              </a:rPr>
              <a:t>Krallık</a:t>
            </a:r>
            <a:endParaRPr sz="1150">
              <a:latin typeface="Cambria"/>
              <a:cs typeface="Cambri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057655"/>
            <a:ext cx="10058018" cy="5657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1704" y="2579480"/>
            <a:ext cx="4655820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390" marR="1491615" indent="-187325">
              <a:lnSpc>
                <a:spcPct val="119300"/>
              </a:lnSpc>
              <a:spcBef>
                <a:spcPts val="95"/>
              </a:spcBef>
              <a:buFont typeface="Arial MT"/>
              <a:buChar char="•"/>
              <a:tabLst>
                <a:tab pos="208915" algn="l"/>
              </a:tabLst>
            </a:pPr>
            <a:r>
              <a:rPr sz="1400" dirty="0">
                <a:latin typeface="Cambria"/>
                <a:cs typeface="Cambria"/>
              </a:rPr>
              <a:t>AB’nin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b="1" spc="-55" dirty="0">
                <a:latin typeface="Cambria"/>
                <a:cs typeface="Cambria"/>
              </a:rPr>
              <a:t>dış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politika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fonu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desteklenen 	hareketlilik projeleri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20"/>
              </a:spcBef>
              <a:buFont typeface="Arial MT"/>
              <a:buChar char="•"/>
            </a:pPr>
            <a:endParaRPr sz="1400">
              <a:latin typeface="Cambria"/>
              <a:cs typeface="Cambria"/>
            </a:endParaRPr>
          </a:p>
          <a:p>
            <a:pPr marL="199390" marR="5080" indent="-187325" algn="just">
              <a:lnSpc>
                <a:spcPct val="97000"/>
              </a:lnSpc>
              <a:buFont typeface="Arial MT"/>
              <a:buChar char="•"/>
              <a:tabLst>
                <a:tab pos="201295" algn="l"/>
              </a:tabLst>
            </a:pPr>
            <a:r>
              <a:rPr sz="1400" dirty="0">
                <a:latin typeface="Cambria"/>
                <a:cs typeface="Cambria"/>
              </a:rPr>
              <a:t>KA171</a:t>
            </a:r>
            <a:r>
              <a:rPr sz="1400" spc="3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proje</a:t>
            </a:r>
            <a:r>
              <a:rPr sz="1400" spc="2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bütçesi</a:t>
            </a:r>
            <a:r>
              <a:rPr sz="1400" spc="3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ile</a:t>
            </a:r>
            <a:r>
              <a:rPr sz="1400" spc="29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1-</a:t>
            </a:r>
            <a:r>
              <a:rPr sz="1400" dirty="0">
                <a:latin typeface="Cambria"/>
                <a:cs typeface="Cambria"/>
              </a:rPr>
              <a:t>12.</a:t>
            </a:r>
            <a:r>
              <a:rPr sz="1400" spc="3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Bölgelere</a:t>
            </a:r>
            <a:r>
              <a:rPr sz="1400" spc="285" dirty="0">
                <a:latin typeface="Cambria"/>
                <a:cs typeface="Cambria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gelen</a:t>
            </a:r>
            <a:r>
              <a:rPr sz="1400" b="1" u="sng" spc="2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1400" b="1" u="sng" spc="2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1400" b="1" spc="-35" dirty="0">
                <a:latin typeface="Cambria"/>
                <a:cs typeface="Cambria"/>
              </a:rPr>
              <a:t> 	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yönlü</a:t>
            </a:r>
            <a:r>
              <a:rPr sz="1400" b="1" u="sng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hareketlilik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imkanı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–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C00000"/>
                </a:solidFill>
                <a:latin typeface="Cambria"/>
                <a:cs typeface="Cambria"/>
              </a:rPr>
              <a:t>Tüm</a:t>
            </a:r>
            <a:r>
              <a:rPr sz="1450" i="1" spc="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C00000"/>
                </a:solidFill>
                <a:latin typeface="Cambria"/>
                <a:cs typeface="Cambria"/>
              </a:rPr>
              <a:t>hibe</a:t>
            </a:r>
            <a:r>
              <a:rPr sz="1450" i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C00000"/>
                </a:solidFill>
                <a:latin typeface="Cambria"/>
                <a:cs typeface="Cambria"/>
              </a:rPr>
              <a:t>ödemeleri</a:t>
            </a:r>
            <a:r>
              <a:rPr sz="1450" i="1" spc="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i="1" spc="-40" dirty="0">
                <a:solidFill>
                  <a:srgbClr val="C00000"/>
                </a:solidFill>
                <a:latin typeface="Cambria"/>
                <a:cs typeface="Cambria"/>
              </a:rPr>
              <a:t>(</a:t>
            </a:r>
            <a:r>
              <a:rPr sz="145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gelen</a:t>
            </a:r>
            <a:r>
              <a:rPr sz="1450" b="1" i="1" u="sng" spc="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1450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ve</a:t>
            </a:r>
            <a:r>
              <a:rPr sz="1450" i="1" spc="-25" dirty="0">
                <a:solidFill>
                  <a:srgbClr val="C00000"/>
                </a:solidFill>
                <a:latin typeface="Cambria"/>
                <a:cs typeface="Cambria"/>
              </a:rPr>
              <a:t> 	</a:t>
            </a:r>
            <a:r>
              <a:rPr sz="145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giden</a:t>
            </a:r>
            <a:r>
              <a:rPr sz="1450" i="1" dirty="0">
                <a:solidFill>
                  <a:srgbClr val="C00000"/>
                </a:solidFill>
                <a:latin typeface="Cambria"/>
                <a:cs typeface="Cambria"/>
              </a:rPr>
              <a:t>)</a:t>
            </a:r>
            <a:r>
              <a:rPr sz="1450" i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C00000"/>
                </a:solidFill>
                <a:latin typeface="Cambria"/>
                <a:cs typeface="Cambria"/>
              </a:rPr>
              <a:t>Koordinatör</a:t>
            </a:r>
            <a:r>
              <a:rPr sz="1450" i="1" spc="1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C00000"/>
                </a:solidFill>
                <a:latin typeface="Cambria"/>
                <a:cs typeface="Cambria"/>
              </a:rPr>
              <a:t>kurum</a:t>
            </a:r>
            <a:r>
              <a:rPr sz="1450" i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i="1" spc="-30" dirty="0">
                <a:solidFill>
                  <a:srgbClr val="C00000"/>
                </a:solidFill>
                <a:latin typeface="Cambria"/>
                <a:cs typeface="Cambria"/>
              </a:rPr>
              <a:t>tarafından</a:t>
            </a:r>
            <a:r>
              <a:rPr sz="1450" i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i="1" spc="-10" dirty="0">
                <a:solidFill>
                  <a:srgbClr val="C00000"/>
                </a:solidFill>
                <a:latin typeface="Cambria"/>
                <a:cs typeface="Cambria"/>
              </a:rPr>
              <a:t>yapılır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704" y="4373899"/>
            <a:ext cx="465645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00025" algn="l"/>
              </a:tabLst>
            </a:pPr>
            <a:r>
              <a:rPr sz="1400" dirty="0">
                <a:latin typeface="Cambria"/>
                <a:cs typeface="Cambria"/>
              </a:rPr>
              <a:t>Proje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başvurusu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24/36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ay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olarak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yapılabilir,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24</a:t>
            </a:r>
            <a:r>
              <a:rPr sz="1450" i="1" u="sng" spc="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ay</a:t>
            </a:r>
            <a:r>
              <a:rPr sz="1450" i="1" u="sng" spc="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36</a:t>
            </a:r>
            <a:r>
              <a:rPr sz="1450" i="1" u="sng" spc="8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50" i="1" u="sng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aya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679" y="4523251"/>
            <a:ext cx="857250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u="sng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uzatılabilir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704" y="5042408"/>
            <a:ext cx="4216400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00025" algn="l"/>
              </a:tabLst>
            </a:pPr>
            <a:r>
              <a:rPr sz="1400" dirty="0">
                <a:latin typeface="Cambria"/>
                <a:cs typeface="Cambria"/>
              </a:rPr>
              <a:t>Kalite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değerlendirmesi </a:t>
            </a:r>
            <a:r>
              <a:rPr sz="1400" spc="-25" dirty="0">
                <a:latin typeface="Cambria"/>
                <a:cs typeface="Cambria"/>
              </a:rPr>
              <a:t>var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 MT"/>
              <a:buChar char="•"/>
            </a:pPr>
            <a:endParaRPr sz="1400">
              <a:latin typeface="Cambria"/>
              <a:cs typeface="Cambria"/>
            </a:endParaRPr>
          </a:p>
          <a:p>
            <a:pPr marL="200025" indent="-18732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00025" algn="l"/>
              </a:tabLst>
            </a:pPr>
            <a:r>
              <a:rPr sz="1400" dirty="0">
                <a:latin typeface="Cambria"/>
                <a:cs typeface="Cambria"/>
              </a:rPr>
              <a:t>Ülke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kurumlar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başvuru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aşamasında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belirlenmekte</a:t>
            </a:r>
            <a:endParaRPr sz="1400">
              <a:latin typeface="Cambria"/>
              <a:cs typeface="Cambria"/>
            </a:endParaRPr>
          </a:p>
          <a:p>
            <a:pPr marL="247650">
              <a:lnSpc>
                <a:spcPct val="100000"/>
              </a:lnSpc>
              <a:spcBef>
                <a:spcPts val="270"/>
              </a:spcBef>
            </a:pPr>
            <a:r>
              <a:rPr sz="1450" i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(ortak</a:t>
            </a:r>
            <a:r>
              <a:rPr sz="1450" i="1" u="sng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ekleme</a:t>
            </a:r>
            <a:r>
              <a:rPr sz="1450" i="1" u="sng" spc="-3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50" i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talebi)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4696" y="2579480"/>
            <a:ext cx="4074160" cy="340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390" marR="1003935" indent="-187325">
              <a:lnSpc>
                <a:spcPct val="119300"/>
              </a:lnSpc>
              <a:spcBef>
                <a:spcPts val="95"/>
              </a:spcBef>
              <a:buFont typeface="Arial MT"/>
              <a:buChar char="•"/>
              <a:tabLst>
                <a:tab pos="208915" algn="l"/>
              </a:tabLst>
            </a:pPr>
            <a:r>
              <a:rPr sz="1400" dirty="0">
                <a:latin typeface="Cambria"/>
                <a:cs typeface="Cambria"/>
              </a:rPr>
              <a:t>AB’nin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b="1" spc="-50" dirty="0">
                <a:latin typeface="Cambria"/>
                <a:cs typeface="Cambria"/>
              </a:rPr>
              <a:t>iç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politika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fonu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desteklenen 	hareketlilik projeleri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170"/>
              </a:spcBef>
              <a:buFont typeface="Arial MT"/>
              <a:buChar char="•"/>
            </a:pPr>
            <a:endParaRPr sz="1400">
              <a:latin typeface="Cambria"/>
              <a:cs typeface="Cambria"/>
            </a:endParaRPr>
          </a:p>
          <a:p>
            <a:pPr marL="199390" marR="6350" indent="-187325" algn="just">
              <a:lnSpc>
                <a:spcPct val="100000"/>
              </a:lnSpc>
              <a:buFont typeface="Arial MT"/>
              <a:buChar char="•"/>
              <a:tabLst>
                <a:tab pos="201295" algn="l"/>
              </a:tabLst>
            </a:pPr>
            <a:r>
              <a:rPr sz="1400" dirty="0">
                <a:latin typeface="Cambria"/>
                <a:cs typeface="Cambria"/>
              </a:rPr>
              <a:t>KA131</a:t>
            </a:r>
            <a:r>
              <a:rPr sz="1400" spc="24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proje</a:t>
            </a:r>
            <a:r>
              <a:rPr sz="1400" spc="24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bütçesi</a:t>
            </a:r>
            <a:r>
              <a:rPr sz="1400" spc="25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ile</a:t>
            </a:r>
            <a:r>
              <a:rPr sz="1400" spc="24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çoğunlukla</a:t>
            </a:r>
            <a:r>
              <a:rPr sz="1400" spc="245" dirty="0">
                <a:latin typeface="Cambria"/>
                <a:cs typeface="Cambria"/>
              </a:rPr>
              <a:t>  </a:t>
            </a:r>
            <a:r>
              <a:rPr sz="1400" spc="-10" dirty="0">
                <a:latin typeface="Cambria"/>
                <a:cs typeface="Cambria"/>
              </a:rPr>
              <a:t>Program 	</a:t>
            </a:r>
            <a:r>
              <a:rPr sz="1400" dirty="0">
                <a:latin typeface="Cambria"/>
                <a:cs typeface="Cambria"/>
              </a:rPr>
              <a:t>Ülkeleri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arasında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1400" b="1" u="sng" spc="8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1400" b="1" u="sng" spc="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yönlü</a:t>
            </a:r>
            <a:r>
              <a:rPr sz="1400" b="1" u="sng" spc="8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hareketlilik 	imkanı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Arial MT"/>
              <a:buChar char="•"/>
            </a:pPr>
            <a:endParaRPr sz="1400">
              <a:latin typeface="Cambria"/>
              <a:cs typeface="Cambria"/>
            </a:endParaRPr>
          </a:p>
          <a:p>
            <a:pPr marL="200025" indent="-187325">
              <a:lnSpc>
                <a:spcPct val="100000"/>
              </a:lnSpc>
              <a:buFont typeface="Arial MT"/>
              <a:buChar char="•"/>
              <a:tabLst>
                <a:tab pos="200025" algn="l"/>
              </a:tabLst>
            </a:pPr>
            <a:r>
              <a:rPr sz="1400" dirty="0">
                <a:latin typeface="Cambria"/>
                <a:cs typeface="Cambria"/>
              </a:rPr>
              <a:t>Proje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süresi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26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ay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400">
              <a:latin typeface="Cambria"/>
              <a:cs typeface="Cambria"/>
            </a:endParaRPr>
          </a:p>
          <a:p>
            <a:pPr marL="200025" indent="-187325">
              <a:lnSpc>
                <a:spcPct val="100000"/>
              </a:lnSpc>
              <a:buFont typeface="Arial MT"/>
              <a:buChar char="•"/>
              <a:tabLst>
                <a:tab pos="200025" algn="l"/>
              </a:tabLst>
            </a:pPr>
            <a:r>
              <a:rPr sz="1400" dirty="0">
                <a:latin typeface="Cambria"/>
                <a:cs typeface="Cambria"/>
              </a:rPr>
              <a:t>Kalite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değerlendirmesi </a:t>
            </a:r>
            <a:r>
              <a:rPr sz="1400" spc="-25" dirty="0">
                <a:latin typeface="Cambria"/>
                <a:cs typeface="Cambria"/>
              </a:rPr>
              <a:t>yok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15"/>
              </a:spcBef>
              <a:buFont typeface="Arial MT"/>
              <a:buChar char="•"/>
            </a:pPr>
            <a:endParaRPr sz="1400">
              <a:latin typeface="Cambria"/>
              <a:cs typeface="Cambria"/>
            </a:endParaRPr>
          </a:p>
          <a:p>
            <a:pPr marL="199390" marR="5080" indent="-187325" algn="just">
              <a:lnSpc>
                <a:spcPct val="70000"/>
              </a:lnSpc>
              <a:buFont typeface="Arial MT"/>
              <a:buChar char="•"/>
              <a:tabLst>
                <a:tab pos="201295" algn="l"/>
              </a:tabLst>
            </a:pPr>
            <a:r>
              <a:rPr sz="1400" dirty="0">
                <a:latin typeface="Cambria"/>
                <a:cs typeface="Cambria"/>
              </a:rPr>
              <a:t>Ülke</a:t>
            </a:r>
            <a:r>
              <a:rPr sz="1400" spc="14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ve</a:t>
            </a:r>
            <a:r>
              <a:rPr sz="1400" spc="14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kurumları</a:t>
            </a:r>
            <a:r>
              <a:rPr sz="1400" spc="14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proje</a:t>
            </a:r>
            <a:r>
              <a:rPr sz="1400" spc="14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süresince</a:t>
            </a:r>
            <a:r>
              <a:rPr sz="1400" spc="140" dirty="0">
                <a:latin typeface="Cambria"/>
                <a:cs typeface="Cambria"/>
              </a:rPr>
              <a:t>  </a:t>
            </a:r>
            <a:r>
              <a:rPr sz="1400" spc="-10" dirty="0">
                <a:latin typeface="Cambria"/>
                <a:cs typeface="Cambria"/>
              </a:rPr>
              <a:t>seçebilmek 	mümkün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6751" y="1601724"/>
            <a:ext cx="6160008" cy="40843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77872" y="1535683"/>
            <a:ext cx="110871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b="1" spc="-130" dirty="0">
                <a:solidFill>
                  <a:srgbClr val="C00000"/>
                </a:solidFill>
                <a:latin typeface="Cambria"/>
                <a:cs typeface="Cambria"/>
              </a:rPr>
              <a:t>KA171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0441" y="1535683"/>
            <a:ext cx="38862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b="1" spc="-114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0008" y="1535683"/>
            <a:ext cx="110871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b="1" spc="-130" dirty="0">
                <a:solidFill>
                  <a:srgbClr val="C00000"/>
                </a:solidFill>
                <a:latin typeface="Cambria"/>
                <a:cs typeface="Cambria"/>
              </a:rPr>
              <a:t>KA131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781" y="6240779"/>
            <a:ext cx="1264285" cy="231140"/>
          </a:xfrm>
          <a:custGeom>
            <a:avLst/>
            <a:gdLst/>
            <a:ahLst/>
            <a:cxnLst/>
            <a:rect l="l" t="t" r="r" b="b"/>
            <a:pathLst>
              <a:path w="1264285" h="231139">
                <a:moveTo>
                  <a:pt x="1264158" y="230886"/>
                </a:moveTo>
                <a:lnTo>
                  <a:pt x="1264158" y="0"/>
                </a:lnTo>
                <a:lnTo>
                  <a:pt x="0" y="0"/>
                </a:lnTo>
                <a:lnTo>
                  <a:pt x="0" y="230886"/>
                </a:lnTo>
                <a:lnTo>
                  <a:pt x="1264158" y="230886"/>
                </a:lnTo>
                <a:close/>
              </a:path>
            </a:pathLst>
          </a:custGeom>
          <a:solidFill>
            <a:srgbClr val="F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057655"/>
            <a:ext cx="10058018" cy="56578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765" rIns="0" bIns="0" rtlCol="0">
            <a:spAutoFit/>
          </a:bodyPr>
          <a:lstStyle/>
          <a:p>
            <a:pPr marL="3365500">
              <a:lnSpc>
                <a:spcPct val="100000"/>
              </a:lnSpc>
              <a:spcBef>
                <a:spcPts val="110"/>
              </a:spcBef>
            </a:pPr>
            <a:r>
              <a:rPr sz="2300" b="1" spc="-120" dirty="0">
                <a:solidFill>
                  <a:srgbClr val="000000"/>
                </a:solidFill>
                <a:latin typeface="Cambria"/>
                <a:cs typeface="Cambria"/>
              </a:rPr>
              <a:t>Ortaklarınızla</a:t>
            </a:r>
            <a:r>
              <a:rPr sz="2300" b="1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80" dirty="0">
                <a:solidFill>
                  <a:srgbClr val="000000"/>
                </a:solidFill>
                <a:latin typeface="Cambria"/>
                <a:cs typeface="Cambria"/>
              </a:rPr>
              <a:t>İşbirliği</a:t>
            </a:r>
            <a:endParaRPr sz="2300">
              <a:latin typeface="Cambria"/>
              <a:cs typeface="Cambri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057655"/>
            <a:ext cx="10058018" cy="56578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088" rIns="0" bIns="0" rtlCol="0">
            <a:spAutoFit/>
          </a:bodyPr>
          <a:lstStyle/>
          <a:p>
            <a:pPr marL="3225165">
              <a:lnSpc>
                <a:spcPct val="100000"/>
              </a:lnSpc>
              <a:spcBef>
                <a:spcPts val="110"/>
              </a:spcBef>
            </a:pPr>
            <a:r>
              <a:rPr sz="2300" b="1" spc="-120" dirty="0">
                <a:solidFill>
                  <a:srgbClr val="000000"/>
                </a:solidFill>
                <a:latin typeface="Cambria"/>
                <a:cs typeface="Cambria"/>
              </a:rPr>
              <a:t>Ortaklarınızla</a:t>
            </a:r>
            <a:r>
              <a:rPr sz="2300" b="1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80" dirty="0">
                <a:solidFill>
                  <a:srgbClr val="000000"/>
                </a:solidFill>
                <a:latin typeface="Cambria"/>
                <a:cs typeface="Cambria"/>
              </a:rPr>
              <a:t>İşbirliği</a:t>
            </a:r>
            <a:endParaRPr sz="2300">
              <a:latin typeface="Cambria"/>
              <a:cs typeface="Cambri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3566" y="2267965"/>
            <a:ext cx="92075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2267965"/>
            <a:ext cx="6857103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dirty="0" smtClean="0">
                <a:latin typeface="Cambria"/>
                <a:cs typeface="Cambria"/>
              </a:rPr>
              <a:t>İki yükseköğretim kurumu arasında </a:t>
            </a:r>
            <a:r>
              <a:rPr dirty="0" err="1" smtClean="0">
                <a:latin typeface="Cambria"/>
                <a:cs typeface="Cambria"/>
              </a:rPr>
              <a:t>gerçekleştirilecek</a:t>
            </a:r>
            <a:r>
              <a:rPr spc="190" dirty="0" smtClean="0">
                <a:latin typeface="Cambria"/>
                <a:cs typeface="Cambria"/>
              </a:rPr>
              <a:t>  </a:t>
            </a:r>
            <a:r>
              <a:rPr dirty="0">
                <a:latin typeface="Cambria"/>
                <a:cs typeface="Cambria"/>
              </a:rPr>
              <a:t>tüm</a:t>
            </a:r>
            <a:r>
              <a:rPr spc="185" dirty="0">
                <a:latin typeface="Cambria"/>
                <a:cs typeface="Cambria"/>
              </a:rPr>
              <a:t>  </a:t>
            </a:r>
            <a:r>
              <a:rPr dirty="0">
                <a:latin typeface="Cambria"/>
                <a:cs typeface="Cambria"/>
              </a:rPr>
              <a:t>faaliyet</a:t>
            </a:r>
            <a:r>
              <a:rPr spc="190" dirty="0">
                <a:latin typeface="Cambria"/>
                <a:cs typeface="Cambria"/>
              </a:rPr>
              <a:t>  </a:t>
            </a:r>
            <a:r>
              <a:rPr dirty="0" err="1">
                <a:latin typeface="Cambria"/>
                <a:cs typeface="Cambria"/>
              </a:rPr>
              <a:t>türleri</a:t>
            </a:r>
            <a:r>
              <a:rPr spc="190" dirty="0">
                <a:latin typeface="Cambria"/>
                <a:cs typeface="Cambria"/>
              </a:rPr>
              <a:t>  </a:t>
            </a:r>
            <a:r>
              <a:rPr spc="-20" dirty="0" err="1" smtClean="0">
                <a:latin typeface="Cambria"/>
                <a:cs typeface="Cambria"/>
              </a:rPr>
              <a:t>için</a:t>
            </a:r>
            <a:r>
              <a:rPr lang="tr-TR" spc="-20" dirty="0" smtClean="0">
                <a:latin typeface="Cambria"/>
                <a:cs typeface="Cambria"/>
              </a:rPr>
              <a:t>  </a:t>
            </a:r>
            <a:r>
              <a:rPr lang="tr-TR" spc="-20" dirty="0" err="1" smtClean="0">
                <a:latin typeface="Cambria"/>
                <a:cs typeface="Cambria"/>
              </a:rPr>
              <a:t>kurumlararası</a:t>
            </a:r>
            <a:r>
              <a:rPr lang="tr-TR" spc="-20" dirty="0" smtClean="0">
                <a:latin typeface="Cambria"/>
                <a:cs typeface="Cambria"/>
              </a:rPr>
              <a:t> anlaşma gerekir. 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8895" y="2905416"/>
            <a:ext cx="346138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i="1" dirty="0">
                <a:latin typeface="Cambria"/>
                <a:cs typeface="Cambria"/>
              </a:rPr>
              <a:t>-</a:t>
            </a:r>
            <a:r>
              <a:rPr sz="1400" b="1" i="1" spc="25" dirty="0">
                <a:latin typeface="Cambria"/>
                <a:cs typeface="Cambria"/>
              </a:rPr>
              <a:t> </a:t>
            </a:r>
            <a:r>
              <a:rPr sz="1400" b="1" i="1" spc="-80" dirty="0">
                <a:latin typeface="Cambria"/>
                <a:cs typeface="Cambria"/>
              </a:rPr>
              <a:t>Başvuru</a:t>
            </a:r>
            <a:r>
              <a:rPr sz="1400" b="1" i="1" spc="-10" dirty="0">
                <a:latin typeface="Cambria"/>
                <a:cs typeface="Cambria"/>
              </a:rPr>
              <a:t> </a:t>
            </a:r>
            <a:r>
              <a:rPr sz="1400" b="1" i="1" spc="-100" dirty="0">
                <a:latin typeface="Cambria"/>
                <a:cs typeface="Cambria"/>
              </a:rPr>
              <a:t>aşamasında</a:t>
            </a:r>
            <a:r>
              <a:rPr sz="1400" b="1" i="1" spc="-5" dirty="0">
                <a:latin typeface="Cambria"/>
                <a:cs typeface="Cambria"/>
              </a:rPr>
              <a:t> </a:t>
            </a:r>
            <a:r>
              <a:rPr sz="1400" b="1" i="1" spc="-95" dirty="0">
                <a:latin typeface="Cambria"/>
                <a:cs typeface="Cambria"/>
              </a:rPr>
              <a:t>kurumlararası</a:t>
            </a:r>
            <a:r>
              <a:rPr sz="1400" b="1" i="1" spc="5" dirty="0">
                <a:latin typeface="Cambria"/>
                <a:cs typeface="Cambria"/>
              </a:rPr>
              <a:t> </a:t>
            </a:r>
            <a:r>
              <a:rPr sz="1400" b="1" i="1" spc="-100" dirty="0">
                <a:latin typeface="Cambria"/>
                <a:cs typeface="Cambria"/>
              </a:rPr>
              <a:t>anlaşma</a:t>
            </a:r>
            <a:r>
              <a:rPr sz="1400" b="1" i="1" spc="-5" dirty="0">
                <a:latin typeface="Cambria"/>
                <a:cs typeface="Cambria"/>
              </a:rPr>
              <a:t> </a:t>
            </a:r>
            <a:r>
              <a:rPr sz="1400" b="1" i="1" spc="-35" dirty="0">
                <a:latin typeface="Cambria"/>
                <a:cs typeface="Cambria"/>
              </a:rPr>
              <a:t>gerekmez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3566" y="3569461"/>
            <a:ext cx="7638034" cy="6540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00025" marR="5080" indent="-187960">
              <a:lnSpc>
                <a:spcPts val="1610"/>
              </a:lnSpc>
              <a:spcBef>
                <a:spcPts val="300"/>
              </a:spcBef>
              <a:buFont typeface="Arial MT"/>
              <a:buChar char="•"/>
              <a:tabLst>
                <a:tab pos="201295" algn="l"/>
              </a:tabLst>
            </a:pPr>
            <a:r>
              <a:rPr b="1" spc="-65" dirty="0">
                <a:latin typeface="Cambria"/>
                <a:cs typeface="Cambria"/>
              </a:rPr>
              <a:t>Yükseköğretim</a:t>
            </a:r>
            <a:r>
              <a:rPr b="1" spc="100" dirty="0">
                <a:latin typeface="Cambria"/>
                <a:cs typeface="Cambria"/>
              </a:rPr>
              <a:t> </a:t>
            </a:r>
            <a:r>
              <a:rPr b="1" spc="-55" dirty="0">
                <a:latin typeface="Cambria"/>
                <a:cs typeface="Cambria"/>
              </a:rPr>
              <a:t>kurumu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ile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-60" dirty="0">
                <a:latin typeface="Cambria"/>
                <a:cs typeface="Cambria"/>
              </a:rPr>
              <a:t>akademik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-50" dirty="0">
                <a:latin typeface="Cambria"/>
                <a:cs typeface="Cambria"/>
              </a:rPr>
              <a:t>olmayan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-60" dirty="0">
                <a:latin typeface="Cambria"/>
                <a:cs typeface="Cambria"/>
              </a:rPr>
              <a:t>kurumlar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-50" dirty="0">
                <a:latin typeface="Cambria"/>
                <a:cs typeface="Cambria"/>
              </a:rPr>
              <a:t>arasında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spc="-10" dirty="0">
                <a:latin typeface="Cambria"/>
                <a:cs typeface="Cambria"/>
              </a:rPr>
              <a:t>gerçekleştirilecek 	</a:t>
            </a:r>
            <a:r>
              <a:rPr dirty="0">
                <a:latin typeface="Cambria"/>
                <a:cs typeface="Cambria"/>
              </a:rPr>
              <a:t>hareketlilik</a:t>
            </a:r>
            <a:r>
              <a:rPr spc="40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faaliyetleri</a:t>
            </a:r>
            <a:r>
              <a:rPr spc="5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için</a:t>
            </a:r>
            <a:r>
              <a:rPr spc="4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kurumlararası</a:t>
            </a:r>
            <a:r>
              <a:rPr spc="40" dirty="0">
                <a:latin typeface="Cambria"/>
                <a:cs typeface="Cambria"/>
              </a:rPr>
              <a:t> </a:t>
            </a:r>
            <a:r>
              <a:rPr b="1" spc="-60" dirty="0">
                <a:latin typeface="Cambria"/>
                <a:cs typeface="Cambria"/>
              </a:rPr>
              <a:t>anlaşma</a:t>
            </a:r>
            <a:r>
              <a:rPr b="1" spc="10" dirty="0">
                <a:latin typeface="Cambria"/>
                <a:cs typeface="Cambria"/>
              </a:rPr>
              <a:t> </a:t>
            </a:r>
            <a:r>
              <a:rPr b="1" spc="-65" dirty="0">
                <a:latin typeface="Cambria"/>
                <a:cs typeface="Cambria"/>
              </a:rPr>
              <a:t>koşulu</a:t>
            </a:r>
            <a:r>
              <a:rPr b="1" spc="5" dirty="0">
                <a:latin typeface="Cambria"/>
                <a:cs typeface="Cambria"/>
              </a:rPr>
              <a:t> </a:t>
            </a:r>
            <a:r>
              <a:rPr b="1" spc="-10" dirty="0">
                <a:latin typeface="Cambria"/>
                <a:cs typeface="Cambria"/>
              </a:rPr>
              <a:t>aranmaz</a:t>
            </a:r>
            <a:endParaRPr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0682" y="1626870"/>
            <a:ext cx="3912108" cy="40385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2696" y="1300480"/>
            <a:ext cx="9568079" cy="730249"/>
          </a:xfrm>
          <a:prstGeom prst="rect">
            <a:avLst/>
          </a:prstGeom>
        </p:spPr>
        <p:txBody>
          <a:bodyPr vert="horz" wrap="square" lIns="0" tIns="334264" rIns="0" bIns="0" rtlCol="0">
            <a:spAutoFit/>
          </a:bodyPr>
          <a:lstStyle/>
          <a:p>
            <a:pPr marL="3009265">
              <a:lnSpc>
                <a:spcPct val="100000"/>
              </a:lnSpc>
              <a:spcBef>
                <a:spcPts val="110"/>
              </a:spcBef>
            </a:pPr>
            <a:r>
              <a:rPr sz="2400" b="1" spc="-140" dirty="0">
                <a:solidFill>
                  <a:srgbClr val="000000"/>
                </a:solidFill>
                <a:latin typeface="Cambria"/>
                <a:cs typeface="Cambria"/>
              </a:rPr>
              <a:t>Kurumlararası</a:t>
            </a:r>
            <a:r>
              <a:rPr sz="2400" b="1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1" spc="-95" dirty="0">
                <a:solidFill>
                  <a:srgbClr val="000000"/>
                </a:solidFill>
                <a:latin typeface="Cambria"/>
                <a:cs typeface="Cambria"/>
              </a:rPr>
              <a:t>Anlaşmalar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970" y="1606295"/>
            <a:ext cx="5079491" cy="748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3139440">
              <a:lnSpc>
                <a:spcPct val="100000"/>
              </a:lnSpc>
              <a:spcBef>
                <a:spcPts val="110"/>
              </a:spcBef>
            </a:pPr>
            <a:r>
              <a:rPr sz="2300" b="1" spc="-85" dirty="0">
                <a:solidFill>
                  <a:srgbClr val="000000"/>
                </a:solidFill>
                <a:latin typeface="Cambria"/>
                <a:cs typeface="Cambria"/>
              </a:rPr>
              <a:t>ÖĞRENCİ</a:t>
            </a:r>
            <a:r>
              <a:rPr sz="230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75" dirty="0">
                <a:solidFill>
                  <a:srgbClr val="000000"/>
                </a:solidFill>
                <a:latin typeface="Cambria"/>
                <a:cs typeface="Cambria"/>
              </a:rPr>
              <a:t>HAREKETLİLİĞİ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437" y="2083550"/>
            <a:ext cx="8128000" cy="3509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47315">
              <a:lnSpc>
                <a:spcPct val="100000"/>
              </a:lnSpc>
              <a:spcBef>
                <a:spcPts val="110"/>
              </a:spcBef>
            </a:pPr>
            <a:r>
              <a:rPr sz="2300" b="1" spc="-60" dirty="0">
                <a:latin typeface="Cambria"/>
                <a:cs typeface="Cambria"/>
              </a:rPr>
              <a:t>1.</a:t>
            </a:r>
            <a:r>
              <a:rPr sz="2300" b="1" spc="-10" dirty="0">
                <a:latin typeface="Cambria"/>
                <a:cs typeface="Cambria"/>
              </a:rPr>
              <a:t> </a:t>
            </a:r>
            <a:r>
              <a:rPr sz="2300" b="1" spc="-130" dirty="0">
                <a:latin typeface="Cambria"/>
                <a:cs typeface="Cambria"/>
              </a:rPr>
              <a:t>Öğrenim</a:t>
            </a:r>
            <a:r>
              <a:rPr sz="2300" b="1" spc="-55" dirty="0">
                <a:latin typeface="Cambria"/>
                <a:cs typeface="Cambria"/>
              </a:rPr>
              <a:t> </a:t>
            </a:r>
            <a:r>
              <a:rPr sz="2300" b="1" spc="-45" dirty="0">
                <a:latin typeface="Cambria"/>
                <a:cs typeface="Cambria"/>
              </a:rPr>
              <a:t>Hareketliliği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2300">
              <a:latin typeface="Cambria"/>
              <a:cs typeface="Cambria"/>
            </a:endParaRPr>
          </a:p>
          <a:p>
            <a:pPr marL="200025" marR="5080" indent="-187960">
              <a:lnSpc>
                <a:spcPts val="1600"/>
              </a:lnSpc>
              <a:spcBef>
                <a:spcPts val="5"/>
              </a:spcBef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Faaliyet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süresi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her</a:t>
            </a:r>
            <a:r>
              <a:rPr sz="1450" spc="8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bir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öğrenim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kademesi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için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ayrı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ayrı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geçerli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olmak</a:t>
            </a:r>
            <a:r>
              <a:rPr sz="1450" spc="8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üzere,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b="1" spc="-40" dirty="0">
                <a:solidFill>
                  <a:srgbClr val="C00000"/>
                </a:solidFill>
                <a:latin typeface="Cambria"/>
                <a:cs typeface="Cambria"/>
              </a:rPr>
              <a:t>asgari</a:t>
            </a:r>
            <a:r>
              <a:rPr sz="1450" b="1" spc="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2</a:t>
            </a:r>
            <a:r>
              <a:rPr sz="1450" b="1" spc="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C00000"/>
                </a:solidFill>
                <a:latin typeface="Cambria"/>
                <a:cs typeface="Cambria"/>
              </a:rPr>
              <a:t>tam</a:t>
            </a:r>
            <a:r>
              <a:rPr sz="1450" b="1" spc="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C00000"/>
                </a:solidFill>
                <a:latin typeface="Cambria"/>
                <a:cs typeface="Cambria"/>
              </a:rPr>
              <a:t>ay</a:t>
            </a:r>
            <a:r>
              <a:rPr sz="1450" b="1" spc="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veya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spc="-50" dirty="0">
                <a:latin typeface="Cambria"/>
                <a:cs typeface="Cambria"/>
              </a:rPr>
              <a:t>1 	</a:t>
            </a:r>
            <a:r>
              <a:rPr sz="1450" dirty="0">
                <a:latin typeface="Cambria"/>
                <a:cs typeface="Cambria"/>
              </a:rPr>
              <a:t>trimester,</a:t>
            </a:r>
            <a:r>
              <a:rPr sz="1450" spc="10" dirty="0">
                <a:latin typeface="Cambria"/>
                <a:cs typeface="Cambria"/>
              </a:rPr>
              <a:t> </a:t>
            </a:r>
            <a:r>
              <a:rPr sz="1450" b="1" spc="-55" dirty="0">
                <a:solidFill>
                  <a:srgbClr val="C00000"/>
                </a:solidFill>
                <a:latin typeface="Cambria"/>
                <a:cs typeface="Cambria"/>
              </a:rPr>
              <a:t>azamî</a:t>
            </a:r>
            <a:r>
              <a:rPr sz="145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0" dirty="0">
                <a:solidFill>
                  <a:srgbClr val="C00000"/>
                </a:solidFill>
                <a:latin typeface="Cambria"/>
                <a:cs typeface="Cambria"/>
              </a:rPr>
              <a:t>ise</a:t>
            </a:r>
            <a:r>
              <a:rPr sz="145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0" dirty="0">
                <a:solidFill>
                  <a:srgbClr val="C00000"/>
                </a:solidFill>
                <a:latin typeface="Cambria"/>
                <a:cs typeface="Cambria"/>
              </a:rPr>
              <a:t>12</a:t>
            </a:r>
            <a:r>
              <a:rPr sz="145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0" dirty="0">
                <a:solidFill>
                  <a:srgbClr val="C00000"/>
                </a:solidFill>
                <a:latin typeface="Cambria"/>
                <a:cs typeface="Cambria"/>
              </a:rPr>
              <a:t>tam</a:t>
            </a:r>
            <a:r>
              <a:rPr sz="145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60" dirty="0">
                <a:solidFill>
                  <a:srgbClr val="C00000"/>
                </a:solidFill>
                <a:latin typeface="Cambria"/>
                <a:cs typeface="Cambria"/>
              </a:rPr>
              <a:t>ay</a:t>
            </a:r>
            <a:r>
              <a:rPr sz="145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gerçekleşen</a:t>
            </a:r>
            <a:r>
              <a:rPr sz="1450" spc="-10" dirty="0">
                <a:latin typeface="Cambria"/>
                <a:cs typeface="Cambria"/>
              </a:rPr>
              <a:t> faaliyetler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025" marR="5715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b="1" spc="-35" dirty="0">
                <a:solidFill>
                  <a:srgbClr val="C00000"/>
                </a:solidFill>
                <a:latin typeface="Cambria"/>
                <a:cs typeface="Cambria"/>
              </a:rPr>
              <a:t>Mücbir</a:t>
            </a:r>
            <a:r>
              <a:rPr sz="1450" b="1" spc="2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55" dirty="0">
                <a:solidFill>
                  <a:srgbClr val="C00000"/>
                </a:solidFill>
                <a:latin typeface="Cambria"/>
                <a:cs typeface="Cambria"/>
              </a:rPr>
              <a:t>sebepler</a:t>
            </a:r>
            <a:r>
              <a:rPr sz="1450" b="1" spc="2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b="1" spc="-40" dirty="0">
                <a:solidFill>
                  <a:srgbClr val="C00000"/>
                </a:solidFill>
                <a:latin typeface="Cambria"/>
                <a:cs typeface="Cambria"/>
              </a:rPr>
              <a:t>dışında</a:t>
            </a:r>
            <a:r>
              <a:rPr sz="1450" b="1" spc="20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asgari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süre</a:t>
            </a:r>
            <a:r>
              <a:rPr sz="1450" spc="21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tamamlanmadan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öğrencilerin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geri</a:t>
            </a:r>
            <a:r>
              <a:rPr sz="1450" spc="2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dönmesi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halinde,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faaliyet 	</a:t>
            </a:r>
            <a:r>
              <a:rPr sz="1450" dirty="0">
                <a:latin typeface="Cambria"/>
                <a:cs typeface="Cambria"/>
              </a:rPr>
              <a:t>geçersiz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sayılır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ve</a:t>
            </a:r>
            <a:r>
              <a:rPr sz="1450" spc="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hibe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ödenmez.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025" marR="6350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450" dirty="0">
                <a:latin typeface="Cambria"/>
                <a:cs typeface="Cambria"/>
              </a:rPr>
              <a:t>Faaliyet,</a:t>
            </a:r>
            <a:r>
              <a:rPr sz="1450" spc="41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öğrenim</a:t>
            </a:r>
            <a:r>
              <a:rPr sz="1450" spc="41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süresi</a:t>
            </a:r>
            <a:r>
              <a:rPr sz="1450" spc="41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içerisinde</a:t>
            </a:r>
            <a:r>
              <a:rPr sz="1450" spc="405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her</a:t>
            </a:r>
            <a:r>
              <a:rPr sz="1450" b="1" spc="405" dirty="0">
                <a:latin typeface="Cambria"/>
                <a:cs typeface="Cambria"/>
              </a:rPr>
              <a:t> </a:t>
            </a:r>
            <a:r>
              <a:rPr sz="1450" b="1" spc="-20" dirty="0">
                <a:latin typeface="Cambria"/>
                <a:cs typeface="Cambria"/>
              </a:rPr>
              <a:t>sınıfta</a:t>
            </a:r>
            <a:r>
              <a:rPr sz="1450" b="1" spc="409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gerçekleştirilebilir.</a:t>
            </a:r>
            <a:r>
              <a:rPr sz="1450" spc="42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Yükseköğretim</a:t>
            </a:r>
            <a:r>
              <a:rPr sz="1450" spc="409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kurumu</a:t>
            </a:r>
            <a:r>
              <a:rPr sz="1450" spc="425" dirty="0">
                <a:latin typeface="Cambria"/>
                <a:cs typeface="Cambria"/>
              </a:rPr>
              <a:t> </a:t>
            </a:r>
            <a:r>
              <a:rPr sz="1450" spc="-20" dirty="0">
                <a:latin typeface="Cambria"/>
                <a:cs typeface="Cambria"/>
              </a:rPr>
              <a:t>(üst 	</a:t>
            </a:r>
            <a:r>
              <a:rPr sz="1450" dirty="0">
                <a:latin typeface="Cambria"/>
                <a:cs typeface="Cambria"/>
              </a:rPr>
              <a:t>yönetim</a:t>
            </a:r>
            <a:r>
              <a:rPr sz="1450" spc="4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kararıyla)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en</a:t>
            </a:r>
            <a:r>
              <a:rPr sz="1450" spc="5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erken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ikinci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sınıftan</a:t>
            </a:r>
            <a:r>
              <a:rPr sz="1450" spc="5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itibaren</a:t>
            </a:r>
            <a:r>
              <a:rPr sz="1450" spc="4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hareketliliğe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katılma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kararı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alabilir.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95"/>
              </a:spcBef>
              <a:buFont typeface="Arial MT"/>
              <a:buChar char="•"/>
            </a:pPr>
            <a:endParaRPr sz="1450">
              <a:latin typeface="Cambria"/>
              <a:cs typeface="Cambria"/>
            </a:endParaRPr>
          </a:p>
          <a:p>
            <a:pPr marL="200660" indent="-187960">
              <a:lnSpc>
                <a:spcPct val="100000"/>
              </a:lnSpc>
              <a:buFont typeface="Arial MT"/>
              <a:buChar char="•"/>
              <a:tabLst>
                <a:tab pos="200660" algn="l"/>
              </a:tabLst>
            </a:pPr>
            <a:r>
              <a:rPr sz="1450" dirty="0">
                <a:latin typeface="Cambria"/>
                <a:cs typeface="Cambria"/>
              </a:rPr>
              <a:t>Öğrenim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hareketliliği</a:t>
            </a:r>
            <a:r>
              <a:rPr sz="1450" spc="6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staj</a:t>
            </a:r>
            <a:r>
              <a:rPr sz="1450" spc="7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programını</a:t>
            </a:r>
            <a:r>
              <a:rPr sz="1450" spc="6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da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içerebilir.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(birleştirilmiş</a:t>
            </a:r>
            <a:r>
              <a:rPr sz="1450" spc="8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faaliyet)</a:t>
            </a:r>
            <a:endParaRPr sz="1450">
              <a:latin typeface="Cambria"/>
              <a:cs typeface="Cambri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970" y="1606295"/>
            <a:ext cx="5104638" cy="794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294" rIns="0" bIns="0" rtlCol="0">
            <a:spAutoFit/>
          </a:bodyPr>
          <a:lstStyle/>
          <a:p>
            <a:pPr marL="3151505">
              <a:lnSpc>
                <a:spcPct val="100000"/>
              </a:lnSpc>
              <a:spcBef>
                <a:spcPts val="110"/>
              </a:spcBef>
            </a:pPr>
            <a:r>
              <a:rPr sz="2300" b="1" spc="-85" dirty="0">
                <a:solidFill>
                  <a:srgbClr val="000000"/>
                </a:solidFill>
                <a:latin typeface="Cambria"/>
                <a:cs typeface="Cambria"/>
              </a:rPr>
              <a:t>ÖĞRENCİ</a:t>
            </a:r>
            <a:r>
              <a:rPr sz="230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300" b="1" spc="-75" dirty="0">
                <a:solidFill>
                  <a:srgbClr val="000000"/>
                </a:solidFill>
                <a:latin typeface="Cambria"/>
                <a:cs typeface="Cambria"/>
              </a:rPr>
              <a:t>HAREKETLİLİĞİ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2107172"/>
            <a:ext cx="9220199" cy="3507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40940">
              <a:lnSpc>
                <a:spcPct val="100000"/>
              </a:lnSpc>
              <a:spcBef>
                <a:spcPts val="110"/>
              </a:spcBef>
            </a:pPr>
            <a:r>
              <a:rPr sz="2400" b="1" spc="-55" dirty="0">
                <a:latin typeface="Cambria"/>
                <a:cs typeface="Cambria"/>
              </a:rPr>
              <a:t>2.</a:t>
            </a:r>
            <a:r>
              <a:rPr sz="2400" b="1" spc="-65" dirty="0">
                <a:latin typeface="Cambria"/>
                <a:cs typeface="Cambria"/>
              </a:rPr>
              <a:t> </a:t>
            </a:r>
            <a:r>
              <a:rPr sz="2400" b="1" spc="-90" dirty="0">
                <a:latin typeface="Cambria"/>
                <a:cs typeface="Cambria"/>
              </a:rPr>
              <a:t>Staj</a:t>
            </a:r>
            <a:r>
              <a:rPr sz="2400" b="1" spc="-45" dirty="0">
                <a:latin typeface="Cambria"/>
                <a:cs typeface="Cambria"/>
              </a:rPr>
              <a:t> Hareketliliği</a:t>
            </a:r>
            <a:endParaRPr sz="2400" dirty="0">
              <a:latin typeface="Cambria"/>
              <a:cs typeface="Cambria"/>
            </a:endParaRPr>
          </a:p>
          <a:p>
            <a:pPr marL="200025" marR="5080" indent="-187960">
              <a:lnSpc>
                <a:spcPts val="1600"/>
              </a:lnSpc>
              <a:spcBef>
                <a:spcPts val="2575"/>
              </a:spcBef>
              <a:buFont typeface="Arial MT"/>
              <a:buChar char="•"/>
              <a:tabLst>
                <a:tab pos="201295" algn="l"/>
              </a:tabLst>
            </a:pPr>
            <a:r>
              <a:rPr sz="1600" dirty="0">
                <a:latin typeface="Cambria"/>
                <a:cs typeface="Cambria"/>
              </a:rPr>
              <a:t>Faaliyet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süresi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her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bir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öğrenim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kademesi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için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ayrı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ayrı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geçerli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olmak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üzere,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b="1" spc="-60" dirty="0">
                <a:solidFill>
                  <a:srgbClr val="C00000"/>
                </a:solidFill>
                <a:latin typeface="Cambria"/>
                <a:cs typeface="Cambria"/>
              </a:rPr>
              <a:t>asgari</a:t>
            </a:r>
            <a:r>
              <a:rPr sz="16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2</a:t>
            </a:r>
            <a:r>
              <a:rPr sz="16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mbria"/>
                <a:cs typeface="Cambria"/>
              </a:rPr>
              <a:t>tam 	</a:t>
            </a:r>
            <a:r>
              <a:rPr sz="1600" b="1" spc="-65" dirty="0">
                <a:solidFill>
                  <a:srgbClr val="C00000"/>
                </a:solidFill>
                <a:latin typeface="Cambria"/>
                <a:cs typeface="Cambria"/>
              </a:rPr>
              <a:t>ay</a:t>
            </a:r>
            <a:r>
              <a:rPr sz="16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veya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1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trimester,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Cambria"/>
                <a:cs typeface="Cambria"/>
              </a:rPr>
              <a:t>azamî</a:t>
            </a:r>
            <a:r>
              <a:rPr sz="16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45" dirty="0">
                <a:solidFill>
                  <a:srgbClr val="C00000"/>
                </a:solidFill>
                <a:latin typeface="Cambria"/>
                <a:cs typeface="Cambria"/>
              </a:rPr>
              <a:t>ise</a:t>
            </a:r>
            <a:r>
              <a:rPr sz="16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Cambria"/>
                <a:cs typeface="Cambria"/>
              </a:rPr>
              <a:t>12</a:t>
            </a:r>
            <a:r>
              <a:rPr sz="16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Cambria"/>
                <a:cs typeface="Cambria"/>
              </a:rPr>
              <a:t>tam</a:t>
            </a:r>
            <a:r>
              <a:rPr sz="16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65" dirty="0">
                <a:solidFill>
                  <a:srgbClr val="C00000"/>
                </a:solidFill>
                <a:latin typeface="Cambria"/>
                <a:cs typeface="Cambria"/>
              </a:rPr>
              <a:t>ay</a:t>
            </a:r>
            <a:r>
              <a:rPr sz="16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gerçekleşen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faaliyetler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600" dirty="0">
              <a:latin typeface="Cambria"/>
              <a:cs typeface="Cambria"/>
            </a:endParaRPr>
          </a:p>
          <a:p>
            <a:pPr marL="200025" marR="5080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Mücbir</a:t>
            </a:r>
            <a:r>
              <a:rPr sz="1600" b="1" spc="120" dirty="0">
                <a:solidFill>
                  <a:srgbClr val="C00000"/>
                </a:solidFill>
                <a:latin typeface="Cambria"/>
                <a:cs typeface="Cambria"/>
              </a:rPr>
              <a:t>  </a:t>
            </a:r>
            <a:r>
              <a:rPr sz="1600" b="1" spc="-35" dirty="0">
                <a:solidFill>
                  <a:srgbClr val="C00000"/>
                </a:solidFill>
                <a:latin typeface="Cambria"/>
                <a:cs typeface="Cambria"/>
              </a:rPr>
              <a:t>sebepler</a:t>
            </a:r>
            <a:r>
              <a:rPr sz="1600" b="1" spc="120" dirty="0">
                <a:solidFill>
                  <a:srgbClr val="C00000"/>
                </a:solidFill>
                <a:latin typeface="Cambria"/>
                <a:cs typeface="Cambria"/>
              </a:rPr>
              <a:t> 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dışında</a:t>
            </a:r>
            <a:r>
              <a:rPr sz="1600" b="1" spc="114" dirty="0">
                <a:solidFill>
                  <a:srgbClr val="C00000"/>
                </a:solidFill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asgari</a:t>
            </a:r>
            <a:r>
              <a:rPr sz="1600" spc="13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süre</a:t>
            </a:r>
            <a:r>
              <a:rPr sz="1600" spc="12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tamamlanmadan</a:t>
            </a:r>
            <a:r>
              <a:rPr sz="1600" spc="12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öğrencilerin</a:t>
            </a:r>
            <a:r>
              <a:rPr sz="1600" spc="12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geri</a:t>
            </a:r>
            <a:r>
              <a:rPr sz="1600" spc="125" dirty="0">
                <a:latin typeface="Cambria"/>
                <a:cs typeface="Cambria"/>
              </a:rPr>
              <a:t>  </a:t>
            </a:r>
            <a:r>
              <a:rPr sz="1600" spc="-10" dirty="0">
                <a:latin typeface="Cambria"/>
                <a:cs typeface="Cambria"/>
              </a:rPr>
              <a:t>dönmesi 	</a:t>
            </a:r>
            <a:r>
              <a:rPr sz="1600" dirty="0">
                <a:latin typeface="Cambria"/>
                <a:cs typeface="Cambria"/>
              </a:rPr>
              <a:t>halinde,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faaliyet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geçersiz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sayılır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ve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hibe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ödenmez.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Arial MT"/>
              <a:buChar char="•"/>
            </a:pPr>
            <a:endParaRPr sz="1600" dirty="0">
              <a:latin typeface="Cambria"/>
              <a:cs typeface="Cambria"/>
            </a:endParaRPr>
          </a:p>
          <a:p>
            <a:pPr marL="200025" marR="5715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600" dirty="0">
                <a:latin typeface="Cambria"/>
                <a:cs typeface="Cambria"/>
              </a:rPr>
              <a:t>Staj</a:t>
            </a:r>
            <a:r>
              <a:rPr sz="1600" spc="18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faaliyeti,</a:t>
            </a:r>
            <a:r>
              <a:rPr sz="1600" spc="18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ön</a:t>
            </a:r>
            <a:r>
              <a:rPr sz="1600" spc="17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lisans,</a:t>
            </a:r>
            <a:r>
              <a:rPr sz="1600" spc="18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lisans,</a:t>
            </a:r>
            <a:r>
              <a:rPr sz="1600" spc="185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yüksek</a:t>
            </a:r>
            <a:r>
              <a:rPr sz="1600" spc="18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lisans</a:t>
            </a:r>
            <a:r>
              <a:rPr sz="1600" spc="19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ve</a:t>
            </a:r>
            <a:r>
              <a:rPr sz="1600" spc="18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doktora</a:t>
            </a:r>
            <a:r>
              <a:rPr sz="1600" spc="18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kademelerinde</a:t>
            </a:r>
            <a:r>
              <a:rPr sz="1600" spc="180" dirty="0"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ve</a:t>
            </a:r>
            <a:r>
              <a:rPr sz="1600" spc="185" dirty="0">
                <a:latin typeface="Cambria"/>
                <a:cs typeface="Cambria"/>
              </a:rPr>
              <a:t>  </a:t>
            </a:r>
            <a:r>
              <a:rPr sz="1600" spc="-25" dirty="0">
                <a:latin typeface="Cambria"/>
                <a:cs typeface="Cambria"/>
              </a:rPr>
              <a:t>bu 	</a:t>
            </a:r>
            <a:r>
              <a:rPr sz="1600" dirty="0">
                <a:latin typeface="Cambria"/>
                <a:cs typeface="Cambria"/>
              </a:rPr>
              <a:t>kademelerden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b="1" spc="-65" dirty="0">
                <a:latin typeface="Cambria"/>
                <a:cs typeface="Cambria"/>
              </a:rPr>
              <a:t>mezun</a:t>
            </a:r>
            <a:r>
              <a:rPr sz="1600" b="1" spc="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olunduktan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sonraki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12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ay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içerisinde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gerçekleştirilebilir.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65"/>
              </a:spcBef>
              <a:buFont typeface="Arial MT"/>
              <a:buChar char="•"/>
            </a:pPr>
            <a:endParaRPr sz="1600" dirty="0">
              <a:latin typeface="Cambria"/>
              <a:cs typeface="Cambria"/>
            </a:endParaRPr>
          </a:p>
          <a:p>
            <a:pPr marL="200025" marR="6350" indent="-187960">
              <a:lnSpc>
                <a:spcPts val="1600"/>
              </a:lnSpc>
              <a:buFont typeface="Arial MT"/>
              <a:buChar char="•"/>
              <a:tabLst>
                <a:tab pos="201295" algn="l"/>
              </a:tabLst>
            </a:pPr>
            <a:r>
              <a:rPr sz="1600" dirty="0">
                <a:latin typeface="Cambria"/>
                <a:cs typeface="Cambria"/>
              </a:rPr>
              <a:t>Yükseköğretim</a:t>
            </a:r>
            <a:r>
              <a:rPr sz="1600" spc="3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kurumları</a:t>
            </a:r>
            <a:r>
              <a:rPr sz="1600" spc="38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mezuniyet</a:t>
            </a:r>
            <a:r>
              <a:rPr sz="1600" spc="3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sonrası</a:t>
            </a:r>
            <a:r>
              <a:rPr sz="1600" spc="3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staj</a:t>
            </a:r>
            <a:r>
              <a:rPr sz="1600" spc="3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faaliyetinin</a:t>
            </a:r>
            <a:r>
              <a:rPr sz="1600" spc="37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dışında</a:t>
            </a:r>
            <a:r>
              <a:rPr sz="1600" spc="3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kalmayı</a:t>
            </a:r>
            <a:r>
              <a:rPr sz="1600" spc="38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tercih 	edebilirler</a:t>
            </a:r>
            <a:endParaRPr sz="1600" dirty="0">
              <a:latin typeface="Cambria"/>
              <a:cs typeface="Cambri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6696075"/>
            <a:ext cx="487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2108</Words>
  <Application>Microsoft Office PowerPoint</Application>
  <PresentationFormat>Özel</PresentationFormat>
  <Paragraphs>331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Theme</vt:lpstr>
      <vt:lpstr>PowerPoint Sunusu</vt:lpstr>
      <vt:lpstr>12 Bölge ve Hareketlilik Kısıtlamaları</vt:lpstr>
      <vt:lpstr>12 Bölge ve Hareketlilik Kısıtlamaları</vt:lpstr>
      <vt:lpstr>KA171</vt:lpstr>
      <vt:lpstr>Ortaklarınızla İşbirliği</vt:lpstr>
      <vt:lpstr>Ortaklarınızla İşbirliği</vt:lpstr>
      <vt:lpstr>Kurumlararası Anlaşmalar</vt:lpstr>
      <vt:lpstr>ÖĞRENCİ HAREKETLİLİĞİ</vt:lpstr>
      <vt:lpstr>ÖĞRENCİ HAREKETLİLİĞİ</vt:lpstr>
      <vt:lpstr>ÖĞRENCİ HAREKETLİLİĞİ</vt:lpstr>
      <vt:lpstr>ÖĞRENCİ HAREKETLİLİĞİ</vt:lpstr>
      <vt:lpstr>ÖĞRENCİ HAREKETLİLİĞİ</vt:lpstr>
      <vt:lpstr>PERSONEL HAREKETLİLİĞİ</vt:lpstr>
      <vt:lpstr>PERSONEL HAREKETLİLİĞİ</vt:lpstr>
      <vt:lpstr>Hareketliliklere Dair Önemli Notlar</vt:lpstr>
      <vt:lpstr>Hibe Desteği, Süre ve Hibe Hesaplamaları</vt:lpstr>
      <vt:lpstr>Hibe Türleri</vt:lpstr>
      <vt:lpstr>Hibe Türleri</vt:lpstr>
      <vt:lpstr>Hibe Türleri</vt:lpstr>
      <vt:lpstr>PowerPoint Sunusu</vt:lpstr>
      <vt:lpstr>Erasmus+ Oncelikleri</vt:lpstr>
      <vt:lpstr>Erasmus+ Oncelikleri</vt:lpstr>
      <vt:lpstr>PowerPoint Sunusu</vt:lpstr>
      <vt:lpstr>KA171 Başvuru Formu Soruları</vt:lpstr>
      <vt:lpstr>1. Projenin Tasarımı ve İşbirliği Düzenlemelerinin Kalitesi </vt:lpstr>
      <vt:lpstr>2. Stratejinin İlgililiği</vt:lpstr>
      <vt:lpstr>3. Etki ve Yaygınlaştırma</vt:lpstr>
      <vt:lpstr>Puanlama Tablosu</vt:lpstr>
      <vt:lpstr>Süreç İçerisinde Karşılaşılan Zorluklar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KA171 PROJE TANITIMI VE TEMEL KURALLAR</dc:title>
  <dc:creator>selina</dc:creator>
  <cp:lastModifiedBy>Duygu GUR</cp:lastModifiedBy>
  <cp:revision>3</cp:revision>
  <dcterms:created xsi:type="dcterms:W3CDTF">2026-01-08T08:04:10Z</dcterms:created>
  <dcterms:modified xsi:type="dcterms:W3CDTF">2026-01-08T08:24:54Z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2026-01-08T00:00:00Z</vt:filetime>
  </property>
  <property fmtid="{D5CDD505-2E9C-101B-9397-08002B2CF9AE}" pid="5" name="Producer">
    <vt:lpwstr>Acrobat Distiller 10.1.16 (Windows)</vt:lpwstr>
  </property>
</Properties>
</file>